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jp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jp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zrm1ndaes-17678363860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609600"/>
            <a:ext cx="115214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</a:t>
            </a:r>
            <a:pPr algn="l" indent="0" marL="0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vs </a:t>
            </a:r>
            <a:pPr algn="l" indent="0" marL="0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현대 그랜저 하이브리드 신차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09600" y="1219200"/>
            <a:ext cx="115214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구매비용, 유지비, 세금 및 장단점 종합 비교 분석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35819" y="1600200"/>
            <a:ext cx="112839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작성일: 2025년 7월 28일</a:t>
            </a:r>
            <a:endParaRPr lang="en-US" sz="1350" dirty="0"/>
          </a:p>
        </p:txBody>
      </p:sp>
      <p:pic>
        <p:nvPicPr>
          <p:cNvPr id="6" name="Image 1" descr="/var/folders/1y/yzhkrds14j1gm67qjvlds8tm7vvy2b/T/icon-icon-cuhxlx7s9-176783638623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7825"/>
            <a:ext cx="150019" cy="171450"/>
          </a:xfrm>
          <a:prstGeom prst="rect">
            <a:avLst/>
          </a:prstGeom>
        </p:spPr>
      </p:pic>
      <p:pic>
        <p:nvPicPr>
          <p:cNvPr id="7" name="Image 2" descr="/var/folders/1y/yzhkrds14j1gm67qjvlds8tm7vvy2b/T/icon-img-r4xwwj2br-176783638628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50" y="1866900"/>
            <a:ext cx="6502301" cy="3657451"/>
          </a:xfrm>
          <a:prstGeom prst="rect">
            <a:avLst/>
          </a:prstGeom>
        </p:spPr>
      </p:pic>
      <p:pic>
        <p:nvPicPr>
          <p:cNvPr id="8" name="Image 3" descr="/var/folders/1y/yzhkrds14j1gm67qjvlds8tm7vvy2b/T/icon-bg-icon-4osf9qn0w-176783638661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02" y="5524500"/>
            <a:ext cx="533400" cy="6096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18160" y="6248400"/>
            <a:ext cx="11094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비용 분석</a:t>
            </a:r>
            <a:endParaRPr lang="en-US" sz="1200" dirty="0"/>
          </a:p>
        </p:txBody>
      </p:sp>
      <p:pic>
        <p:nvPicPr>
          <p:cNvPr id="10" name="Image 4" descr="/var/folders/1y/yzhkrds14j1gm67qjvlds8tm7vvy2b/T/icon-bg-icon-ohc04rkzf-176783638664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702" y="5524500"/>
            <a:ext cx="533400" cy="6096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994660" y="6248400"/>
            <a:ext cx="11094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유지 비용 비교</a:t>
            </a:r>
            <a:endParaRPr lang="en-US" sz="1200" dirty="0"/>
          </a:p>
        </p:txBody>
      </p:sp>
      <p:pic>
        <p:nvPicPr>
          <p:cNvPr id="12" name="Image 5" descr="/var/folders/1y/yzhkrds14j1gm67qjvlds8tm7vvy2b/T/icon-bg-icon-etpr4k9cy-176783638668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202" y="5524500"/>
            <a:ext cx="533400" cy="6096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1160" y="6248400"/>
            <a:ext cx="11094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보험료</a:t>
            </a:r>
            <a:endParaRPr lang="en-US" sz="1200" dirty="0"/>
          </a:p>
        </p:txBody>
      </p:sp>
      <p:pic>
        <p:nvPicPr>
          <p:cNvPr id="14" name="Image 6" descr="/var/folders/1y/yzhkrds14j1gm67qjvlds8tm7vvy2b/T/icon-bg-icon-vec9gx1vc-17678363867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702" y="5524500"/>
            <a:ext cx="533400" cy="60960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7947660" y="6248400"/>
            <a:ext cx="11094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및 편의성</a:t>
            </a:r>
            <a:endParaRPr lang="en-US" sz="1200" dirty="0"/>
          </a:p>
        </p:txBody>
      </p:sp>
      <p:pic>
        <p:nvPicPr>
          <p:cNvPr id="16" name="Image 7" descr="/var/folders/1y/yzhkrds14j1gm67qjvlds8tm7vvy2b/T/icon-bg-icon-yvhjtzto3-176783638676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0875" y="5524500"/>
            <a:ext cx="476250" cy="60960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10424160" y="6248400"/>
            <a:ext cx="1249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결정 가이드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4gc0axcin-176783638967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582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구매 비용 비교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중고차와 그랜저 하이브리드 신차의 초기 구매 비용 분석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5524500" cy="2600325"/>
          </a:xfrm>
          <a:prstGeom prst="roundRect">
            <a:avLst>
              <a:gd name="adj" fmla="val 439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1" descr="/var/folders/1y/yzhkrds14j1gm67qjvlds8tm7vvy2b/T/icon-bg-icon-el9qd8yf8-176783638988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419100" cy="495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57300" y="1771650"/>
            <a:ext cx="2193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중고차</a:t>
            </a:r>
            <a:endParaRPr lang="en-US" sz="1800" dirty="0"/>
          </a:p>
        </p:txBody>
      </p:sp>
      <p:pic>
        <p:nvPicPr>
          <p:cNvPr id="8" name="Image 2" descr="/var/folders/1y/yzhkrds14j1gm67qjvlds8tm7vvy2b/T/icon-icon-og2akx4be-176783638992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81250"/>
            <a:ext cx="150019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12019" y="2324100"/>
            <a:ext cx="12731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기본 가격: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4977259" y="2324100"/>
            <a:ext cx="9587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4,000만원</a:t>
            </a:r>
            <a:endParaRPr lang="en-US" sz="1350" dirty="0"/>
          </a:p>
        </p:txBody>
      </p:sp>
      <p:pic>
        <p:nvPicPr>
          <p:cNvPr id="11" name="Image 3" descr="/var/folders/1y/yzhkrds14j1gm67qjvlds8tm7vvy2b/T/icon-icon-zb2pszsoa-17678363899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62250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90588" y="2705100"/>
            <a:ext cx="111543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등록 및 세금: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4928592" y="2705100"/>
            <a:ext cx="10073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380만원</a:t>
            </a:r>
            <a:endParaRPr lang="en-US" sz="1350" dirty="0"/>
          </a:p>
        </p:txBody>
      </p:sp>
      <p:pic>
        <p:nvPicPr>
          <p:cNvPr id="14" name="Image 4" descr="/var/folders/1y/yzhkrds14j1gm67qjvlds8tm7vvy2b/T/icon-icon-d4df388hl-176783639000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14325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33450" y="3086100"/>
            <a:ext cx="10673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보험료: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4928592" y="3086100"/>
            <a:ext cx="10073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120만원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685800" y="3552825"/>
            <a:ext cx="112362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비용: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4771579" y="3552825"/>
            <a:ext cx="11644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4,500만원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6210300" y="1447800"/>
            <a:ext cx="5524500" cy="2600325"/>
          </a:xfrm>
          <a:prstGeom prst="roundRect">
            <a:avLst>
              <a:gd name="adj" fmla="val 439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0" name="Image 5" descr="/var/folders/1y/yzhkrds14j1gm67qjvlds8tm7vvy2b/T/icon-bg-icon-3z8apjg9m-176783639003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1676400"/>
            <a:ext cx="419100" cy="4953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010400" y="1771650"/>
            <a:ext cx="241411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800" dirty="0"/>
          </a:p>
        </p:txBody>
      </p:sp>
      <p:pic>
        <p:nvPicPr>
          <p:cNvPr id="22" name="Image 6" descr="/var/folders/1y/yzhkrds14j1gm67qjvlds8tm7vvy2b/T/icon-icon-zjxo9l0pl-176783639007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2381250"/>
            <a:ext cx="150019" cy="17145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6665119" y="2324100"/>
            <a:ext cx="23834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기본 가격 (익스클루시브):</a:t>
            </a:r>
            <a:endParaRPr lang="en-US" sz="1350" dirty="0"/>
          </a:p>
        </p:txBody>
      </p:sp>
      <p:sp>
        <p:nvSpPr>
          <p:cNvPr id="24" name="Text 15"/>
          <p:cNvSpPr/>
          <p:nvPr/>
        </p:nvSpPr>
        <p:spPr>
          <a:xfrm>
            <a:off x="10730359" y="2324100"/>
            <a:ext cx="9587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</a:t>
            </a:r>
            <a:endParaRPr lang="en-US" sz="1350" dirty="0"/>
          </a:p>
        </p:txBody>
      </p:sp>
      <p:pic>
        <p:nvPicPr>
          <p:cNvPr id="25" name="Image 7" descr="/var/folders/1y/yzhkrds14j1gm67qjvlds8tm7vvy2b/T/icon-icon-d5lkmd23k-176783639010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2762250"/>
            <a:ext cx="128588" cy="17145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6643688" y="2705100"/>
            <a:ext cx="147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등록 비용:</a:t>
            </a:r>
            <a:endParaRPr lang="en-US" sz="1350" dirty="0"/>
          </a:p>
        </p:txBody>
      </p:sp>
      <p:sp>
        <p:nvSpPr>
          <p:cNvPr id="27" name="Text 17"/>
          <p:cNvSpPr/>
          <p:nvPr/>
        </p:nvSpPr>
        <p:spPr>
          <a:xfrm>
            <a:off x="10681692" y="2705100"/>
            <a:ext cx="10073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274만원</a:t>
            </a:r>
            <a:endParaRPr lang="en-US" sz="1350" dirty="0"/>
          </a:p>
        </p:txBody>
      </p:sp>
      <p:pic>
        <p:nvPicPr>
          <p:cNvPr id="28" name="Image 8" descr="/var/folders/1y/yzhkrds14j1gm67qjvlds8tm7vvy2b/T/icon-icon-nzpiilql0-176783639014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3143250"/>
            <a:ext cx="171450" cy="171450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6686550" y="3086100"/>
            <a:ext cx="10673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보험료:</a:t>
            </a:r>
            <a:endParaRPr lang="en-US" sz="1350" dirty="0"/>
          </a:p>
        </p:txBody>
      </p:sp>
      <p:sp>
        <p:nvSpPr>
          <p:cNvPr id="30" name="Text 19"/>
          <p:cNvSpPr/>
          <p:nvPr/>
        </p:nvSpPr>
        <p:spPr>
          <a:xfrm>
            <a:off x="10827246" y="3086100"/>
            <a:ext cx="8618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별도 계산</a:t>
            </a:r>
            <a:endParaRPr lang="en-US" sz="1350" dirty="0"/>
          </a:p>
        </p:txBody>
      </p:sp>
      <p:sp>
        <p:nvSpPr>
          <p:cNvPr id="31" name="Text 20"/>
          <p:cNvSpPr/>
          <p:nvPr/>
        </p:nvSpPr>
        <p:spPr>
          <a:xfrm>
            <a:off x="6438900" y="3552825"/>
            <a:ext cx="112362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비용:</a:t>
            </a:r>
            <a:endParaRPr lang="en-US" sz="1350" dirty="0"/>
          </a:p>
        </p:txBody>
      </p:sp>
      <p:sp>
        <p:nvSpPr>
          <p:cNvPr id="32" name="Text 21"/>
          <p:cNvSpPr/>
          <p:nvPr/>
        </p:nvSpPr>
        <p:spPr>
          <a:xfrm>
            <a:off x="10524679" y="3552825"/>
            <a:ext cx="11644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5,055만원</a:t>
            </a:r>
            <a:endParaRPr lang="en-US" sz="1350" dirty="0"/>
          </a:p>
        </p:txBody>
      </p:sp>
      <p:sp>
        <p:nvSpPr>
          <p:cNvPr id="33" name="Text 22"/>
          <p:cNvSpPr/>
          <p:nvPr/>
        </p:nvSpPr>
        <p:spPr>
          <a:xfrm>
            <a:off x="457200" y="4352925"/>
            <a:ext cx="11277600" cy="2095500"/>
          </a:xfrm>
          <a:prstGeom prst="roundRect">
            <a:avLst>
              <a:gd name="adj" fmla="val 363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23"/>
          <p:cNvSpPr/>
          <p:nvPr/>
        </p:nvSpPr>
        <p:spPr>
          <a:xfrm>
            <a:off x="685800" y="4581525"/>
            <a:ext cx="11902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 비교</a:t>
            </a:r>
            <a:endParaRPr lang="en-US" sz="1500" dirty="0"/>
          </a:p>
        </p:txBody>
      </p:sp>
      <p:pic>
        <p:nvPicPr>
          <p:cNvPr id="35" name="Image 9" descr="/var/folders/1y/yzhkrds14j1gm67qjvlds8tm7vvy2b/T/icon-svg-tnewar07w-176783639018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000625"/>
            <a:ext cx="10820400" cy="121920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457200" y="6677025"/>
            <a:ext cx="11277600" cy="1447800"/>
          </a:xfrm>
          <a:prstGeom prst="roundRect">
            <a:avLst>
              <a:gd name="adj" fmla="val 526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Text 25"/>
          <p:cNvSpPr/>
          <p:nvPr/>
        </p:nvSpPr>
        <p:spPr>
          <a:xfrm>
            <a:off x="685800" y="6905625"/>
            <a:ext cx="11902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비교 포인트</a:t>
            </a:r>
            <a:endParaRPr lang="en-US" sz="1500" dirty="0"/>
          </a:p>
        </p:txBody>
      </p:sp>
      <p:pic>
        <p:nvPicPr>
          <p:cNvPr id="38" name="Image 10" descr="/var/folders/1y/yzhkrds14j1gm67qjvlds8tm7vvy2b/T/icon-icon-eygkaodhn-176783639025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7324725"/>
            <a:ext cx="171450" cy="15240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971550" y="7286625"/>
            <a:ext cx="316197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중고차는 초기 구매 비용이 약 555만원 저렴</a:t>
            </a:r>
            <a:endParaRPr lang="en-US" sz="1200" dirty="0"/>
          </a:p>
        </p:txBody>
      </p:sp>
      <p:pic>
        <p:nvPicPr>
          <p:cNvPr id="40" name="Image 11" descr="/var/folders/1y/yzhkrds14j1gm67qjvlds8tm7vvy2b/T/icon-icon-yjppmry23-176783639028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2200" y="7324725"/>
            <a:ext cx="114300" cy="152400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6400800" y="7286625"/>
            <a:ext cx="44721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친환경차 세제 혜택 적용 (취득세 40만원 감면)</a:t>
            </a:r>
            <a:endParaRPr lang="en-US" sz="1200" dirty="0"/>
          </a:p>
        </p:txBody>
      </p:sp>
      <p:pic>
        <p:nvPicPr>
          <p:cNvPr id="42" name="Image 12" descr="/var/folders/1y/yzhkrds14j1gm67qjvlds8tm7vvy2b/T/icon-icon-dy4s6gige-176783639033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7705725"/>
            <a:ext cx="152400" cy="152400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952500" y="7667625"/>
            <a:ext cx="38258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중고차는 보험료가 상대적으로 높음 (연간 약 120만원)</a:t>
            </a:r>
            <a:endParaRPr lang="en-US" sz="1200" dirty="0"/>
          </a:p>
        </p:txBody>
      </p:sp>
      <p:pic>
        <p:nvPicPr>
          <p:cNvPr id="44" name="Image 13" descr="/var/folders/1y/yzhkrds14j1gm67qjvlds8tm7vvy2b/T/icon-icon-4dskk4gcb-176783639037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2200" y="7705725"/>
            <a:ext cx="190500" cy="152400"/>
          </a:xfrm>
          <a:prstGeom prst="rect">
            <a:avLst/>
          </a:prstGeom>
        </p:spPr>
      </p:pic>
      <p:sp>
        <p:nvSpPr>
          <p:cNvPr id="45" name="Text 29"/>
          <p:cNvSpPr/>
          <p:nvPr/>
        </p:nvSpPr>
        <p:spPr>
          <a:xfrm>
            <a:off x="6477000" y="7667625"/>
            <a:ext cx="48441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트림에 따라 가격 차이가 큼 (4,291만원~5,181만원)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1e6jnfg84-176783639338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543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중고차 K9 구매 시 추가 비용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4천만원 기준 K9 중고차 구매 시 발생하는 부대 비용 상세 분석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5410200" cy="5638800"/>
          </a:xfrm>
          <a:prstGeom prst="roundRect">
            <a:avLst>
              <a:gd name="adj" fmla="val 211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971550" y="1676400"/>
            <a:ext cx="490061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부대 비용 항목별 내역</a:t>
            </a:r>
            <a:endParaRPr lang="en-US" sz="1800" dirty="0"/>
          </a:p>
        </p:txBody>
      </p:sp>
      <p:pic>
        <p:nvPicPr>
          <p:cNvPr id="7" name="Image 1" descr="/var/folders/1y/yzhkrds14j1gm67qjvlds8tm7vvy2b/T/icon-icon-b2nwunhlc-176783639361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4500"/>
            <a:ext cx="171450" cy="22860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685800" y="2786063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85800" y="2247900"/>
            <a:ext cx="6036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85800" y="2476500"/>
            <a:ext cx="24066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비영업용 승용차 기준, 과세표준액의 7%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905821" y="2343150"/>
            <a:ext cx="9158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280만원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685800" y="3481388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85800" y="2943225"/>
            <a:ext cx="9267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공채 매입비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85800" y="3171825"/>
            <a:ext cx="27270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 요율 상이, 즉시 할인 매도 시 비용 발생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4542979" y="3038475"/>
            <a:ext cx="1278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10만원 ~ 30만원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685800" y="4176712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685800" y="3638550"/>
            <a:ext cx="943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증지/인지대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" y="3867150"/>
            <a:ext cx="17671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명의이전 시 발생하는 수수료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906417" y="3733800"/>
            <a:ext cx="915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4,500원</a:t>
            </a:r>
            <a:endParaRPr lang="en-US" sz="1200" dirty="0"/>
          </a:p>
        </p:txBody>
      </p:sp>
      <p:sp>
        <p:nvSpPr>
          <p:cNvPr id="20" name="Shape 16"/>
          <p:cNvSpPr/>
          <p:nvPr/>
        </p:nvSpPr>
        <p:spPr>
          <a:xfrm>
            <a:off x="685800" y="4872038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685800" y="4333875"/>
            <a:ext cx="6036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매도비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85800" y="4562475"/>
            <a:ext cx="1878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관리, 보관 등에 대한 비용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4542979" y="4429125"/>
            <a:ext cx="1278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30만원 ~ 44만원</a:t>
            </a:r>
            <a:endParaRPr lang="en-US" sz="1200" dirty="0"/>
          </a:p>
        </p:txBody>
      </p:sp>
      <p:sp>
        <p:nvSpPr>
          <p:cNvPr id="24" name="Shape 20"/>
          <p:cNvSpPr/>
          <p:nvPr/>
        </p:nvSpPr>
        <p:spPr>
          <a:xfrm>
            <a:off x="685800" y="5567363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85800" y="5029200"/>
            <a:ext cx="9267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알선 수수료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685800" y="5257800"/>
            <a:ext cx="26081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딜러의 중개 수수료(차량 가액의 2.2% 이내)</a:t>
            </a:r>
            <a:endParaRPr lang="en-US" sz="1050" dirty="0"/>
          </a:p>
        </p:txBody>
      </p:sp>
      <p:sp>
        <p:nvSpPr>
          <p:cNvPr id="27" name="Text 23"/>
          <p:cNvSpPr/>
          <p:nvPr/>
        </p:nvSpPr>
        <p:spPr>
          <a:xfrm>
            <a:off x="4542979" y="5124450"/>
            <a:ext cx="1278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30만원 ~ 50만원</a:t>
            </a:r>
            <a:endParaRPr lang="en-US" sz="1200" dirty="0"/>
          </a:p>
        </p:txBody>
      </p:sp>
      <p:sp>
        <p:nvSpPr>
          <p:cNvPr id="28" name="Shape 24"/>
          <p:cNvSpPr/>
          <p:nvPr/>
        </p:nvSpPr>
        <p:spPr>
          <a:xfrm>
            <a:off x="685800" y="6262688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29" name="Text 25"/>
          <p:cNvSpPr/>
          <p:nvPr/>
        </p:nvSpPr>
        <p:spPr>
          <a:xfrm>
            <a:off x="685800" y="5724525"/>
            <a:ext cx="15302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점검 책임보험료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685800" y="5953125"/>
            <a:ext cx="23386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1개월/2,000km 보증을 위한 의무 보험</a:t>
            </a:r>
            <a:endParaRPr lang="en-US" sz="1050" dirty="0"/>
          </a:p>
        </p:txBody>
      </p:sp>
      <p:sp>
        <p:nvSpPr>
          <p:cNvPr id="31" name="Text 27"/>
          <p:cNvSpPr/>
          <p:nvPr/>
        </p:nvSpPr>
        <p:spPr>
          <a:xfrm>
            <a:off x="4995714" y="5819775"/>
            <a:ext cx="8259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10만원</a:t>
            </a:r>
            <a:endParaRPr lang="en-US" sz="1200" dirty="0"/>
          </a:p>
        </p:txBody>
      </p:sp>
      <p:sp>
        <p:nvSpPr>
          <p:cNvPr id="32" name="Shape 28"/>
          <p:cNvSpPr/>
          <p:nvPr/>
        </p:nvSpPr>
        <p:spPr>
          <a:xfrm>
            <a:off x="685800" y="6315075"/>
            <a:ext cx="4953000" cy="0"/>
          </a:xfrm>
          <a:prstGeom prst="line">
            <a:avLst/>
          </a:prstGeom>
          <a:noFill/>
          <a:ln w="19050">
            <a:solidFill>
              <a:srgbClr val="E5E7EB"/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6324600" y="1447800"/>
            <a:ext cx="5410200" cy="3581400"/>
          </a:xfrm>
          <a:prstGeom prst="roundRect">
            <a:avLst>
              <a:gd name="adj" fmla="val 319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30"/>
          <p:cNvSpPr/>
          <p:nvPr/>
        </p:nvSpPr>
        <p:spPr>
          <a:xfrm>
            <a:off x="6843713" y="1676400"/>
            <a:ext cx="48956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 비용 구성 비율</a:t>
            </a:r>
            <a:endParaRPr lang="en-US" sz="1500" dirty="0"/>
          </a:p>
        </p:txBody>
      </p:sp>
      <p:pic>
        <p:nvPicPr>
          <p:cNvPr id="35" name="Image 2" descr="/var/folders/1y/yzhkrds14j1gm67qjvlds8tm7vvy2b/T/icon-icon-cj7ck7ykq-176783639368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714500"/>
            <a:ext cx="214313" cy="190500"/>
          </a:xfrm>
          <a:prstGeom prst="rect">
            <a:avLst/>
          </a:prstGeom>
        </p:spPr>
      </p:pic>
      <p:pic>
        <p:nvPicPr>
          <p:cNvPr id="36" name="Image 3" descr="/var/folders/1y/yzhkrds14j1gm67qjvlds8tm7vvy2b/T/icon-svg-8q07f8yy3-176783639372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095500"/>
            <a:ext cx="4953000" cy="2438400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6429375" y="4610100"/>
            <a:ext cx="5200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최대 예상 비용 기준</a:t>
            </a:r>
            <a:endParaRPr lang="en-US" sz="1050" dirty="0"/>
          </a:p>
        </p:txBody>
      </p:sp>
      <p:pic>
        <p:nvPicPr>
          <p:cNvPr id="38" name="Image 4" descr="/var/folders/1y/yzhkrds14j1gm67qjvlds8tm7vvy2b/T/icon-img-cq60ypyoj-176783639378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5257800"/>
            <a:ext cx="2590800" cy="1828800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9029700" y="5257800"/>
            <a:ext cx="2705100" cy="18288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0" name="Text 33"/>
          <p:cNvSpPr/>
          <p:nvPr/>
        </p:nvSpPr>
        <p:spPr>
          <a:xfrm>
            <a:off x="9144000" y="5410200"/>
            <a:ext cx="26822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고려사항</a:t>
            </a:r>
            <a:endParaRPr lang="en-US" sz="1350" dirty="0"/>
          </a:p>
        </p:txBody>
      </p:sp>
      <p:pic>
        <p:nvPicPr>
          <p:cNvPr id="41" name="Image 5" descr="/var/folders/1y/yzhkrds14j1gm67qjvlds8tm7vvy2b/T/icon-icon-f0vr8f70d-176783639389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791200"/>
            <a:ext cx="133350" cy="133350"/>
          </a:xfrm>
          <a:prstGeom prst="rect">
            <a:avLst/>
          </a:prstGeom>
        </p:spPr>
      </p:pic>
      <p:sp>
        <p:nvSpPr>
          <p:cNvPr id="42" name="Text 34"/>
          <p:cNvSpPr/>
          <p:nvPr/>
        </p:nvSpPr>
        <p:spPr>
          <a:xfrm>
            <a:off x="9353550" y="5753100"/>
            <a:ext cx="241173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취득세는 전체 추가 비용의 약 68%를 차지</a:t>
            </a:r>
            <a:endParaRPr lang="en-US" sz="1050" dirty="0"/>
          </a:p>
        </p:txBody>
      </p:sp>
      <p:pic>
        <p:nvPicPr>
          <p:cNvPr id="43" name="Image 6" descr="/var/folders/1y/yzhkrds14j1gm67qjvlds8tm7vvy2b/T/icon-icon-cmyo44uz2-176783639393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6248400"/>
            <a:ext cx="133350" cy="133350"/>
          </a:xfrm>
          <a:prstGeom prst="rect">
            <a:avLst/>
          </a:prstGeom>
        </p:spPr>
      </p:pic>
      <p:sp>
        <p:nvSpPr>
          <p:cNvPr id="44" name="Text 35"/>
          <p:cNvSpPr/>
          <p:nvPr/>
        </p:nvSpPr>
        <p:spPr>
          <a:xfrm>
            <a:off x="9353550" y="6210300"/>
            <a:ext cx="19271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지역별로 공채 매입비 차이 발생</a:t>
            </a:r>
            <a:endParaRPr lang="en-US" sz="1050" dirty="0"/>
          </a:p>
        </p:txBody>
      </p:sp>
      <p:pic>
        <p:nvPicPr>
          <p:cNvPr id="45" name="Image 7" descr="/var/folders/1y/yzhkrds14j1gm67qjvlds8tm7vvy2b/T/icon-icon-5kq8fdfv9-176783639397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6515100"/>
            <a:ext cx="133350" cy="133350"/>
          </a:xfrm>
          <a:prstGeom prst="rect">
            <a:avLst/>
          </a:prstGeom>
        </p:spPr>
      </p:pic>
      <p:sp>
        <p:nvSpPr>
          <p:cNvPr id="46" name="Text 36"/>
          <p:cNvSpPr/>
          <p:nvPr/>
        </p:nvSpPr>
        <p:spPr>
          <a:xfrm>
            <a:off x="9353550" y="6477000"/>
            <a:ext cx="20497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매도비와 알선 수수료는 협상 가능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2sqdj4blz-176783639697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963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 구매 비용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트림별 가격과 세제 혜택, 등록비용을 포함한 총구매 비용 분석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5680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트림별 판매 가격 </a:t>
            </a:r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050" b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(세제 혜택 후)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57200" y="1905000"/>
            <a:ext cx="5410200" cy="914400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47700" y="2095500"/>
            <a:ext cx="8840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프리미엄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814888" y="2095500"/>
            <a:ext cx="10448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4,291만원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47700" y="2438400"/>
            <a:ext cx="52806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기본형 트림, 필수 편의 기능 탑재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57200" y="2971800"/>
            <a:ext cx="5410200" cy="1219200"/>
          </a:xfrm>
          <a:prstGeom prst="roundRect">
            <a:avLst>
              <a:gd name="adj" fmla="val 9375"/>
            </a:avLst>
          </a:prstGeom>
          <a:solidFill>
            <a:srgbClr val="002C5F">
              <a:alpha val="5000"/>
            </a:srgbClr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476250" y="2971800"/>
            <a:ext cx="0" cy="1219200"/>
          </a:xfrm>
          <a:prstGeom prst="line">
            <a:avLst/>
          </a:prstGeom>
          <a:noFill/>
          <a:ln w="38100">
            <a:solidFill>
              <a:srgbClr val="002C5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85800" y="3162300"/>
            <a:ext cx="123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익스클루시브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4888" y="3162300"/>
            <a:ext cx="10448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85800" y="3505200"/>
            <a:ext cx="52406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고급 편의 사양 및 안전 기능 강화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" y="3771900"/>
            <a:ext cx="5490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기준 트림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457200" y="4343400"/>
            <a:ext cx="5410200" cy="914400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47700" y="4533900"/>
            <a:ext cx="10591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캘리그래피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814888" y="4533900"/>
            <a:ext cx="10448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5,181만원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47700" y="4876800"/>
            <a:ext cx="52806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최고급 내/외장 디자인 및 최상위 옵션 기본 적용</a:t>
            </a:r>
            <a:endParaRPr lang="en-US" sz="1050" dirty="0"/>
          </a:p>
        </p:txBody>
      </p:sp>
      <p:pic>
        <p:nvPicPr>
          <p:cNvPr id="20" name="Image 1" descr="/var/folders/1y/yzhkrds14j1gm67qjvlds8tm7vvy2b/T/icon-img-b303oj1wl-176783639717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486400"/>
            <a:ext cx="5410200" cy="182880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324600" y="1447800"/>
            <a:ext cx="56807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등록 비용 </a:t>
            </a:r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050" b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(익스클루시브 트림 기준)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6324600" y="1905000"/>
            <a:ext cx="5410200" cy="2905125"/>
          </a:xfrm>
          <a:prstGeom prst="roundRect">
            <a:avLst>
              <a:gd name="adj" fmla="val 393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19"/>
          <p:cNvSpPr/>
          <p:nvPr/>
        </p:nvSpPr>
        <p:spPr>
          <a:xfrm>
            <a:off x="6743700" y="2209800"/>
            <a:ext cx="11096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공급가액</a:t>
            </a:r>
            <a:endParaRPr lang="en-US" sz="1200" dirty="0"/>
          </a:p>
        </p:txBody>
      </p:sp>
      <p:pic>
        <p:nvPicPr>
          <p:cNvPr id="24" name="Image 2" descr="/var/folders/1y/yzhkrds14j1gm67qjvlds8tm7vvy2b/T/icon-icon-h11vxzy2c-176783639730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257425"/>
            <a:ext cx="114300" cy="15240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0450741" y="2133600"/>
            <a:ext cx="10554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4,346만원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9822984" y="2362200"/>
            <a:ext cx="168321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 ÷ 1.1 (부가세 제외)</a:t>
            </a:r>
            <a:endParaRPr lang="en-US" sz="900" dirty="0"/>
          </a:p>
        </p:txBody>
      </p:sp>
      <p:sp>
        <p:nvSpPr>
          <p:cNvPr id="27" name="Text 22"/>
          <p:cNvSpPr/>
          <p:nvPr/>
        </p:nvSpPr>
        <p:spPr>
          <a:xfrm>
            <a:off x="6743700" y="2667000"/>
            <a:ext cx="10170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 (7%)</a:t>
            </a:r>
            <a:endParaRPr lang="en-US" sz="1200" dirty="0"/>
          </a:p>
        </p:txBody>
      </p:sp>
      <p:pic>
        <p:nvPicPr>
          <p:cNvPr id="28" name="Image 3" descr="/var/folders/1y/yzhkrds14j1gm67qjvlds8tm7vvy2b/T/icon-icon-ll9g2z51o-176783639737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714625"/>
            <a:ext cx="114300" cy="152400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773221" y="2667000"/>
            <a:ext cx="9158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304만원</a:t>
            </a:r>
            <a:endParaRPr lang="en-US" sz="1200" dirty="0"/>
          </a:p>
        </p:txBody>
      </p:sp>
      <p:sp>
        <p:nvSpPr>
          <p:cNvPr id="30" name="Text 24"/>
          <p:cNvSpPr/>
          <p:nvPr/>
        </p:nvSpPr>
        <p:spPr>
          <a:xfrm>
            <a:off x="6781800" y="3048000"/>
            <a:ext cx="15729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세제 혜택</a:t>
            </a:r>
            <a:endParaRPr lang="en-US" sz="1200" dirty="0"/>
          </a:p>
        </p:txBody>
      </p:sp>
      <p:pic>
        <p:nvPicPr>
          <p:cNvPr id="31" name="Image 4" descr="/var/folders/1y/yzhkrds14j1gm67qjvlds8tm7vvy2b/T/icon-icon-0lc1ypujb-176783639745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095625"/>
            <a:ext cx="152400" cy="15240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10946755" y="3048000"/>
            <a:ext cx="74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2C55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40만원</a:t>
            </a:r>
            <a:endParaRPr lang="en-US" sz="1200" dirty="0"/>
          </a:p>
        </p:txBody>
      </p:sp>
      <p:sp>
        <p:nvSpPr>
          <p:cNvPr id="33" name="Text 26"/>
          <p:cNvSpPr/>
          <p:nvPr/>
        </p:nvSpPr>
        <p:spPr>
          <a:xfrm>
            <a:off x="6743700" y="3429000"/>
            <a:ext cx="9694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취득세</a:t>
            </a:r>
            <a:endParaRPr lang="en-US" sz="1200" dirty="0"/>
          </a:p>
        </p:txBody>
      </p:sp>
      <p:pic>
        <p:nvPicPr>
          <p:cNvPr id="34" name="Image 5" descr="/var/folders/1y/yzhkrds14j1gm67qjvlds8tm7vvy2b/T/icon-icon-fowlq795x-176783639753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3476625"/>
            <a:ext cx="114300" cy="152400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10956131" y="3429000"/>
            <a:ext cx="7329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264만원</a:t>
            </a:r>
            <a:endParaRPr lang="en-US" sz="1200" dirty="0"/>
          </a:p>
        </p:txBody>
      </p:sp>
      <p:sp>
        <p:nvSpPr>
          <p:cNvPr id="36" name="Text 28"/>
          <p:cNvSpPr/>
          <p:nvPr/>
        </p:nvSpPr>
        <p:spPr>
          <a:xfrm>
            <a:off x="6781800" y="3810000"/>
            <a:ext cx="12923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공채 및 부대비용</a:t>
            </a:r>
            <a:endParaRPr lang="en-US" sz="1200" dirty="0"/>
          </a:p>
        </p:txBody>
      </p:sp>
      <p:pic>
        <p:nvPicPr>
          <p:cNvPr id="37" name="Image 6" descr="/var/folders/1y/yzhkrds14j1gm67qjvlds8tm7vvy2b/T/icon-icon-pvntlnvwd-176783639761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857625"/>
            <a:ext cx="152400" cy="152400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10863114" y="3810000"/>
            <a:ext cx="8259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10만원</a:t>
            </a:r>
            <a:endParaRPr lang="en-US" sz="1200" dirty="0"/>
          </a:p>
        </p:txBody>
      </p:sp>
      <p:sp>
        <p:nvSpPr>
          <p:cNvPr id="39" name="Shape 30"/>
          <p:cNvSpPr/>
          <p:nvPr/>
        </p:nvSpPr>
        <p:spPr>
          <a:xfrm>
            <a:off x="6553200" y="4195762"/>
            <a:ext cx="4953000" cy="0"/>
          </a:xfrm>
          <a:prstGeom prst="line">
            <a:avLst/>
          </a:prstGeom>
          <a:noFill/>
          <a:ln w="9525">
            <a:solidFill>
              <a:srgbClr val="E5E7EB"/>
            </a:solidFill>
            <a:prstDash val="solid"/>
          </a:ln>
        </p:spPr>
      </p:sp>
      <p:sp>
        <p:nvSpPr>
          <p:cNvPr id="40" name="Text 31"/>
          <p:cNvSpPr/>
          <p:nvPr/>
        </p:nvSpPr>
        <p:spPr>
          <a:xfrm>
            <a:off x="6324600" y="5038725"/>
            <a:ext cx="5410200" cy="3467100"/>
          </a:xfrm>
          <a:prstGeom prst="roundRect">
            <a:avLst>
              <a:gd name="adj" fmla="val 2198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1" name="Text 32"/>
          <p:cNvSpPr/>
          <p:nvPr/>
        </p:nvSpPr>
        <p:spPr>
          <a:xfrm>
            <a:off x="6553200" y="5267325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 (익스클루시브 트림)</a:t>
            </a:r>
            <a:endParaRPr lang="en-US" sz="1500" dirty="0"/>
          </a:p>
        </p:txBody>
      </p:sp>
      <p:pic>
        <p:nvPicPr>
          <p:cNvPr id="42" name="Image 7" descr="/var/folders/1y/yzhkrds14j1gm67qjvlds8tm7vvy2b/T/icon-svg-fkhwn0yq6-176783639764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5686425"/>
            <a:ext cx="4953000" cy="1371600"/>
          </a:xfrm>
          <a:prstGeom prst="rect">
            <a:avLst/>
          </a:prstGeom>
        </p:spPr>
      </p:pic>
      <p:sp>
        <p:nvSpPr>
          <p:cNvPr id="43" name="Text 33"/>
          <p:cNvSpPr/>
          <p:nvPr/>
        </p:nvSpPr>
        <p:spPr>
          <a:xfrm>
            <a:off x="6553200" y="7210425"/>
            <a:ext cx="4953000" cy="53340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4" name="Text 34"/>
          <p:cNvSpPr/>
          <p:nvPr/>
        </p:nvSpPr>
        <p:spPr>
          <a:xfrm>
            <a:off x="6667500" y="7343775"/>
            <a:ext cx="27885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예상 구매 비용:</a:t>
            </a:r>
            <a:pPr algn="l" indent="0" marL="0">
              <a:lnSpc>
                <a:spcPts val="20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025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차량가 + 세금/등록비</a:t>
            </a:r>
            <a:endParaRPr lang="en-US" sz="1200" dirty="0"/>
          </a:p>
        </p:txBody>
      </p:sp>
      <p:sp>
        <p:nvSpPr>
          <p:cNvPr id="45" name="Text 35"/>
          <p:cNvSpPr/>
          <p:nvPr/>
        </p:nvSpPr>
        <p:spPr>
          <a:xfrm>
            <a:off x="10357545" y="7324725"/>
            <a:ext cx="121723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5,055만원</a:t>
            </a:r>
            <a:endParaRPr lang="en-US" sz="1800" dirty="0"/>
          </a:p>
        </p:txBody>
      </p:sp>
      <p:sp>
        <p:nvSpPr>
          <p:cNvPr id="46" name="Text 36"/>
          <p:cNvSpPr/>
          <p:nvPr/>
        </p:nvSpPr>
        <p:spPr>
          <a:xfrm>
            <a:off x="6724650" y="7896225"/>
            <a:ext cx="502062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2024년 기준, 하이브리드 차량은 2024년 말까지 취득세 40만원 한도 감면 혜택이 적용됩니다.</a:t>
            </a:r>
            <a:endParaRPr lang="en-US" sz="1050" dirty="0"/>
          </a:p>
        </p:txBody>
      </p:sp>
      <p:pic>
        <p:nvPicPr>
          <p:cNvPr id="47" name="Image 8" descr="/var/folders/1y/yzhkrds14j1gm67qjvlds8tm7vvy2b/T/icon-icon-mvis2053c-176783639773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7934325"/>
            <a:ext cx="133350" cy="133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mwm1lrskh-176783640060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9153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 비용 비교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연료비, 정비비, 보험료, 자동차세 등 두 차량의 유지 비용 분석 및 5년간 총 소유 비용 차이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7289899" cy="3248025"/>
          </a:xfrm>
          <a:prstGeom prst="roundRect">
            <a:avLst>
              <a:gd name="adj" fmla="val 351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5800" y="1676400"/>
            <a:ext cx="71743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 비용 항목별 비교</a:t>
            </a:r>
            <a:endParaRPr lang="en-US" sz="1500" dirty="0"/>
          </a:p>
        </p:txBody>
      </p:sp>
      <p:pic>
        <p:nvPicPr>
          <p:cNvPr id="7" name="Image 1" descr="/var/folders/1y/yzhkrds14j1gm67qjvlds8tm7vvy2b/T/icon-svg-9bn79inib-176783640080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95500"/>
            <a:ext cx="6829425" cy="1676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75699" y="1447800"/>
            <a:ext cx="3759101" cy="3248025"/>
          </a:xfrm>
          <a:prstGeom prst="roundRect">
            <a:avLst>
              <a:gd name="adj" fmla="val 351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8204299" y="1676400"/>
            <a:ext cx="36320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총 유지 비용</a:t>
            </a:r>
            <a:endParaRPr lang="en-US" sz="1500" dirty="0"/>
          </a:p>
        </p:txBody>
      </p:sp>
      <p:pic>
        <p:nvPicPr>
          <p:cNvPr id="10" name="Image 2" descr="/var/folders/1y/yzhkrds14j1gm67qjvlds8tm7vvy2b/T/icon-bg-icon-twknwdnjm-17678364008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99" y="2152650"/>
            <a:ext cx="152400" cy="1524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32899" y="2095500"/>
            <a:ext cx="9102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8204299" y="2400300"/>
            <a:ext cx="36320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Bef>
                <a:spcPts val="300"/>
              </a:spcBef>
              <a:buNone/>
            </a:pPr>
            <a:r>
              <a:rPr lang="en-US" sz="22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680만원</a:t>
            </a:r>
            <a:endParaRPr lang="en-US" sz="2250" dirty="0"/>
          </a:p>
        </p:txBody>
      </p:sp>
      <p:pic>
        <p:nvPicPr>
          <p:cNvPr id="13" name="Image 3" descr="/var/folders/1y/yzhkrds14j1gm67qjvlds8tm7vvy2b/T/icon-bg-icon-d80md4w44-176783640089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99" y="2952750"/>
            <a:ext cx="152400" cy="1524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32899" y="2895600"/>
            <a:ext cx="149286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8204299" y="3200400"/>
            <a:ext cx="36320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Bef>
                <a:spcPts val="300"/>
              </a:spcBef>
              <a:buNone/>
            </a:pPr>
            <a:r>
              <a:rPr lang="en-US" sz="22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265만원</a:t>
            </a:r>
            <a:endParaRPr lang="en-US" sz="2250" dirty="0"/>
          </a:p>
        </p:txBody>
      </p:sp>
      <p:sp>
        <p:nvSpPr>
          <p:cNvPr id="16" name="Shape 10"/>
          <p:cNvSpPr/>
          <p:nvPr/>
        </p:nvSpPr>
        <p:spPr>
          <a:xfrm>
            <a:off x="8204299" y="3700463"/>
            <a:ext cx="3301901" cy="0"/>
          </a:xfrm>
          <a:prstGeom prst="line">
            <a:avLst/>
          </a:prstGeom>
          <a:noFill/>
          <a:ln w="9525">
            <a:solidFill>
              <a:srgbClr val="E5E7EB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8204299" y="3819525"/>
            <a:ext cx="36320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절감액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8204299" y="4124325"/>
            <a:ext cx="363209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Bef>
                <a:spcPts val="300"/>
              </a:spcBef>
              <a:buNone/>
            </a:pPr>
            <a:r>
              <a:rPr lang="en-US" sz="22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415만원</a:t>
            </a:r>
            <a:endParaRPr lang="en-US" sz="2250" dirty="0"/>
          </a:p>
        </p:txBody>
      </p:sp>
      <p:sp>
        <p:nvSpPr>
          <p:cNvPr id="19" name="Text 13"/>
          <p:cNvSpPr/>
          <p:nvPr/>
        </p:nvSpPr>
        <p:spPr>
          <a:xfrm>
            <a:off x="457200" y="4924425"/>
            <a:ext cx="11277600" cy="2095500"/>
          </a:xfrm>
          <a:prstGeom prst="roundRect">
            <a:avLst>
              <a:gd name="adj" fmla="val 545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4"/>
          <p:cNvSpPr/>
          <p:nvPr/>
        </p:nvSpPr>
        <p:spPr>
          <a:xfrm>
            <a:off x="685800" y="5153025"/>
            <a:ext cx="113614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소유 비용 비교</a:t>
            </a:r>
            <a:endParaRPr lang="en-US" sz="1500" dirty="0"/>
          </a:p>
        </p:txBody>
      </p:sp>
      <p:pic>
        <p:nvPicPr>
          <p:cNvPr id="21" name="Image 4" descr="/var/folders/1y/yzhkrds14j1gm67qjvlds8tm7vvy2b/T/icon-svg-iczxltna7-176783640093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572125"/>
            <a:ext cx="7210425" cy="12192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127950" y="5667375"/>
            <a:ext cx="3715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절감액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8127950" y="6010275"/>
            <a:ext cx="371591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2,075만원</a:t>
            </a:r>
            <a:endParaRPr lang="en-US" sz="2700" dirty="0"/>
          </a:p>
        </p:txBody>
      </p:sp>
      <p:sp>
        <p:nvSpPr>
          <p:cNvPr id="24" name="Text 17"/>
          <p:cNvSpPr/>
          <p:nvPr/>
        </p:nvSpPr>
        <p:spPr>
          <a:xfrm>
            <a:off x="8127950" y="6467475"/>
            <a:ext cx="35609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457200" y="7248525"/>
            <a:ext cx="11277600" cy="1447800"/>
          </a:xfrm>
          <a:prstGeom prst="roundRect">
            <a:avLst>
              <a:gd name="adj" fmla="val 526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19"/>
          <p:cNvSpPr/>
          <p:nvPr/>
        </p:nvSpPr>
        <p:spPr>
          <a:xfrm>
            <a:off x="685800" y="7477125"/>
            <a:ext cx="113614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비용 차이 요인</a:t>
            </a:r>
            <a:endParaRPr lang="en-US" sz="1500" dirty="0"/>
          </a:p>
        </p:txBody>
      </p:sp>
      <p:pic>
        <p:nvPicPr>
          <p:cNvPr id="27" name="Image 5" descr="/var/folders/1y/yzhkrds14j1gm67qjvlds8tm7vvy2b/T/icon-icon-ypl0l2b70-176783640099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7896225"/>
            <a:ext cx="152400" cy="1524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952500" y="7858125"/>
            <a:ext cx="51251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연료비: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그랜저 하이브리드는 연비가 약 2배 우수하여 연간 133만원 절감 가능</a:t>
            </a:r>
            <a:endParaRPr lang="en-US" sz="1200" dirty="0"/>
          </a:p>
        </p:txBody>
      </p:sp>
      <p:pic>
        <p:nvPicPr>
          <p:cNvPr id="29" name="Image 6" descr="/var/folders/1y/yzhkrds14j1gm67qjvlds8tm7vvy2b/T/icon-icon-w53p2zks1-176783640103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7896225"/>
            <a:ext cx="152400" cy="15240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6438900" y="7858125"/>
            <a:ext cx="45946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정비비: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신차는 보증기간 내 정비 비용 부담이 적어 연간 110만원 절감</a:t>
            </a:r>
            <a:endParaRPr lang="en-US" sz="1200" dirty="0"/>
          </a:p>
        </p:txBody>
      </p:sp>
      <p:pic>
        <p:nvPicPr>
          <p:cNvPr id="31" name="Image 7" descr="/var/folders/1y/yzhkrds14j1gm67qjvlds8tm7vvy2b/T/icon-icon-m61l8i62q-176783640107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8277225"/>
            <a:ext cx="152400" cy="15240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952500" y="8239125"/>
            <a:ext cx="48893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보험료: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K9은 차량가액과 부품가격이 높아 보험료가 연간 114만원 더 비쌈</a:t>
            </a:r>
            <a:endParaRPr lang="en-US" sz="1200" dirty="0"/>
          </a:p>
        </p:txBody>
      </p:sp>
      <p:pic>
        <p:nvPicPr>
          <p:cNvPr id="33" name="Image 8" descr="/var/folders/1y/yzhkrds14j1gm67qjvlds8tm7vvy2b/T/icon-icon-m62dxngo0-176783640110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8277225"/>
            <a:ext cx="114300" cy="152400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6400800" y="8239125"/>
            <a:ext cx="53089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자동차세: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K9(3,342cc)은 그랜저 하이브리드(1,598cc) 대비 세금이 58만원 높음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pud5l8kdn-176783640421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381000"/>
            <a:ext cx="12001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및 편의성 비교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838200"/>
            <a:ext cx="1200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두 차량의 주행 성능, 연비, 첨단 편의 및 안전 기능 비교 분석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81000" y="1333500"/>
            <a:ext cx="4434780" cy="5143500"/>
          </a:xfrm>
          <a:prstGeom prst="roundRect">
            <a:avLst>
              <a:gd name="adj" fmla="val 25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09600" y="1562100"/>
            <a:ext cx="437533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성능 비교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09600" y="2019300"/>
            <a:ext cx="417645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</a:t>
            </a:r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기아 K9 (2022년식)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800" y="2438400"/>
            <a:ext cx="22087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엔진: V6 3.8L 가솔린 (315마력)</a:t>
            </a:r>
            <a:endParaRPr lang="en-US" sz="1200" dirty="0"/>
          </a:p>
        </p:txBody>
      </p:sp>
      <p:pic>
        <p:nvPicPr>
          <p:cNvPr id="9" name="Image 1" descr="/var/folders/1y/yzhkrds14j1gm67qjvlds8tm7vvy2b/T/icon-icon-zjfz01i0f-176783640438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1300"/>
            <a:ext cx="152400" cy="1524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8200" y="2743200"/>
            <a:ext cx="1878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구동방식: 후륜구동 (RWD)</a:t>
            </a:r>
            <a:endParaRPr lang="en-US" sz="1200" dirty="0"/>
          </a:p>
        </p:txBody>
      </p:sp>
      <p:pic>
        <p:nvPicPr>
          <p:cNvPr id="11" name="Image 2" descr="/var/folders/1y/yzhkrds14j1gm67qjvlds8tm7vvy2b/T/icon-icon-wls5exqaw-176783640442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86100"/>
            <a:ext cx="171450" cy="1524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57250" y="3048000"/>
            <a:ext cx="2591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특징: 강력한 출력, 안정적인 고속 주행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09600" y="3505200"/>
            <a:ext cx="417645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GR</a:t>
            </a:r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그랜저 하이브리드 (신차)</a:t>
            </a:r>
            <a:endParaRPr lang="en-US" sz="1500" dirty="0"/>
          </a:p>
        </p:txBody>
      </p:sp>
      <p:pic>
        <p:nvPicPr>
          <p:cNvPr id="14" name="Image 3" descr="/var/folders/1y/yzhkrds14j1gm67qjvlds8tm7vvy2b/T/icon-icon-1won7s3e9-17678364044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62400"/>
            <a:ext cx="171450" cy="1524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57250" y="3924300"/>
            <a:ext cx="258437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엔진: 1.6L 터보 + 전기모터 (230마력)</a:t>
            </a:r>
            <a:endParaRPr lang="en-US" sz="1200" dirty="0"/>
          </a:p>
        </p:txBody>
      </p:sp>
      <p:pic>
        <p:nvPicPr>
          <p:cNvPr id="16" name="Image 4" descr="/var/folders/1y/yzhkrds14j1gm67qjvlds8tm7vvy2b/T/icon-icon-0204wtw5x-176783640449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267200"/>
            <a:ext cx="152400" cy="1524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38200" y="4229100"/>
            <a:ext cx="18658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구동방식: 전륜구동 (FWD)</a:t>
            </a:r>
            <a:endParaRPr lang="en-US" sz="1200" dirty="0"/>
          </a:p>
        </p:txBody>
      </p:sp>
      <p:pic>
        <p:nvPicPr>
          <p:cNvPr id="18" name="Image 5" descr="/var/folders/1y/yzhkrds14j1gm67qjvlds8tm7vvy2b/T/icon-icon-hgnheomp9-176783640453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572000"/>
            <a:ext cx="152400" cy="1524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8200" y="4533900"/>
            <a:ext cx="18054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특징: 뛰어난 연비, 정숙성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609600" y="4991100"/>
            <a:ext cx="41764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연비 비교 (km/L)</a:t>
            </a:r>
            <a:endParaRPr lang="en-US" sz="1350" dirty="0"/>
          </a:p>
        </p:txBody>
      </p:sp>
      <p:pic>
        <p:nvPicPr>
          <p:cNvPr id="21" name="Image 6" descr="/var/folders/1y/yzhkrds14j1gm67qjvlds8tm7vvy2b/T/icon-svg-ntcqzh1ou-176783640457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334000"/>
            <a:ext cx="3981450" cy="9144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044380" y="1333500"/>
            <a:ext cx="2103090" cy="5143500"/>
          </a:xfrm>
          <a:prstGeom prst="roundRect">
            <a:avLst>
              <a:gd name="adj" fmla="val 543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3" name="Image 7" descr="https://picture-search.skywork.ai/aippt/image/sheet/b09817d10a1809e2984949d5fdd12ecf.jp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80" y="2928938"/>
            <a:ext cx="1798290" cy="1228576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105340" y="4309914"/>
            <a:ext cx="198117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디지털 인터페이스가 적용된</a:t>
            </a:r>
            <a:endParaRPr lang="en-US" sz="1050" dirty="0"/>
          </a:p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현대적인 인테리어</a:t>
            </a:r>
            <a:endParaRPr lang="en-US" sz="1050" dirty="0"/>
          </a:p>
        </p:txBody>
      </p:sp>
      <p:sp>
        <p:nvSpPr>
          <p:cNvPr id="25" name="Text 15"/>
          <p:cNvSpPr/>
          <p:nvPr/>
        </p:nvSpPr>
        <p:spPr>
          <a:xfrm>
            <a:off x="7376071" y="1333500"/>
            <a:ext cx="4434929" cy="5143500"/>
          </a:xfrm>
          <a:prstGeom prst="roundRect">
            <a:avLst>
              <a:gd name="adj" fmla="val 25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16"/>
          <p:cNvSpPr/>
          <p:nvPr/>
        </p:nvSpPr>
        <p:spPr>
          <a:xfrm>
            <a:off x="7604671" y="1562100"/>
            <a:ext cx="437550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편의 및 안전 기능</a:t>
            </a:r>
            <a:endParaRPr lang="en-US" sz="1800" dirty="0"/>
          </a:p>
        </p:txBody>
      </p:sp>
      <p:sp>
        <p:nvSpPr>
          <p:cNvPr id="27" name="Text 17"/>
          <p:cNvSpPr/>
          <p:nvPr/>
        </p:nvSpPr>
        <p:spPr>
          <a:xfrm>
            <a:off x="7604671" y="2019300"/>
            <a:ext cx="1723251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</a:t>
            </a:r>
            <a:endParaRPr lang="en-US" sz="1200" dirty="0"/>
          </a:p>
        </p:txBody>
      </p:sp>
      <p:sp>
        <p:nvSpPr>
          <p:cNvPr id="28" name="Text 18"/>
          <p:cNvSpPr/>
          <p:nvPr/>
        </p:nvSpPr>
        <p:spPr>
          <a:xfrm>
            <a:off x="8949273" y="2019300"/>
            <a:ext cx="1076295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</a:t>
            </a:r>
            <a:endParaRPr lang="en-US" sz="1200" dirty="0"/>
          </a:p>
        </p:txBody>
      </p:sp>
      <p:sp>
        <p:nvSpPr>
          <p:cNvPr id="29" name="Text 19"/>
          <p:cNvSpPr/>
          <p:nvPr/>
        </p:nvSpPr>
        <p:spPr>
          <a:xfrm>
            <a:off x="9842689" y="2019300"/>
            <a:ext cx="1831151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</a:t>
            </a:r>
            <a:endParaRPr lang="en-US" sz="1200" dirty="0"/>
          </a:p>
        </p:txBody>
      </p:sp>
      <p:sp>
        <p:nvSpPr>
          <p:cNvPr id="30" name="Text 20"/>
          <p:cNvSpPr/>
          <p:nvPr/>
        </p:nvSpPr>
        <p:spPr>
          <a:xfrm>
            <a:off x="7604671" y="2405063"/>
            <a:ext cx="1618923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고속도로 주행 보조</a:t>
            </a:r>
            <a:endParaRPr lang="en-US" sz="1200" dirty="0"/>
          </a:p>
        </p:txBody>
      </p:sp>
      <p:sp>
        <p:nvSpPr>
          <p:cNvPr id="31" name="Text 21"/>
          <p:cNvSpPr/>
          <p:nvPr/>
        </p:nvSpPr>
        <p:spPr>
          <a:xfrm>
            <a:off x="8949273" y="2405063"/>
            <a:ext cx="1076295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HDA</a:t>
            </a:r>
            <a:endParaRPr lang="en-US" sz="1200" dirty="0"/>
          </a:p>
        </p:txBody>
      </p:sp>
      <p:sp>
        <p:nvSpPr>
          <p:cNvPr id="32" name="Text 22"/>
          <p:cNvSpPr/>
          <p:nvPr/>
        </p:nvSpPr>
        <p:spPr>
          <a:xfrm>
            <a:off x="9842689" y="2405063"/>
            <a:ext cx="1831151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HDA2 (차선변경 지원)</a:t>
            </a:r>
            <a:endParaRPr lang="en-US" sz="1200" dirty="0"/>
          </a:p>
        </p:txBody>
      </p:sp>
      <p:sp>
        <p:nvSpPr>
          <p:cNvPr id="33" name="Text 23"/>
          <p:cNvSpPr/>
          <p:nvPr/>
        </p:nvSpPr>
        <p:spPr>
          <a:xfrm>
            <a:off x="7604671" y="2795588"/>
            <a:ext cx="1618923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인포테인먼트</a:t>
            </a:r>
            <a:endParaRPr lang="en-US" sz="1200" dirty="0"/>
          </a:p>
        </p:txBody>
      </p:sp>
      <p:sp>
        <p:nvSpPr>
          <p:cNvPr id="34" name="Text 24"/>
          <p:cNvSpPr/>
          <p:nvPr/>
        </p:nvSpPr>
        <p:spPr>
          <a:xfrm>
            <a:off x="8949273" y="2795588"/>
            <a:ext cx="1076295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시스템</a:t>
            </a:r>
            <a:endParaRPr lang="en-US" sz="1200" dirty="0"/>
          </a:p>
        </p:txBody>
      </p:sp>
      <p:sp>
        <p:nvSpPr>
          <p:cNvPr id="35" name="Text 25"/>
          <p:cNvSpPr/>
          <p:nvPr/>
        </p:nvSpPr>
        <p:spPr>
          <a:xfrm>
            <a:off x="9842689" y="2795588"/>
            <a:ext cx="1831151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ccNC (무선 업데이트)</a:t>
            </a:r>
            <a:endParaRPr lang="en-US" sz="1200" dirty="0"/>
          </a:p>
        </p:txBody>
      </p:sp>
      <p:sp>
        <p:nvSpPr>
          <p:cNvPr id="36" name="Text 26"/>
          <p:cNvSpPr/>
          <p:nvPr/>
        </p:nvSpPr>
        <p:spPr>
          <a:xfrm>
            <a:off x="7604671" y="3186113"/>
            <a:ext cx="1618923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헤드업 디스플레이</a:t>
            </a:r>
            <a:endParaRPr lang="en-US" sz="1200" dirty="0"/>
          </a:p>
        </p:txBody>
      </p:sp>
      <p:pic>
        <p:nvPicPr>
          <p:cNvPr id="37" name="Image 8" descr="/var/folders/1y/yzhkrds14j1gm67qjvlds8tm7vvy2b/T/icon-icon-1x8j6ayy0-176783640461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1146" y="3314700"/>
            <a:ext cx="152400" cy="152400"/>
          </a:xfrm>
          <a:prstGeom prst="rect">
            <a:avLst/>
          </a:prstGeom>
        </p:spPr>
      </p:pic>
      <p:pic>
        <p:nvPicPr>
          <p:cNvPr id="38" name="Image 9" descr="/var/folders/1y/yzhkrds14j1gm67qjvlds8tm7vvy2b/T/icon-icon-5q0ogbdcx-176783640465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1990" y="3314700"/>
            <a:ext cx="152400" cy="152400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7604671" y="3576638"/>
            <a:ext cx="1618923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서라운드 뷰</a:t>
            </a:r>
            <a:endParaRPr lang="en-US" sz="1200" dirty="0"/>
          </a:p>
        </p:txBody>
      </p:sp>
      <p:pic>
        <p:nvPicPr>
          <p:cNvPr id="40" name="Image 10" descr="/var/folders/1y/yzhkrds14j1gm67qjvlds8tm7vvy2b/T/icon-icon-0prboeb6k-176783640469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1146" y="3705225"/>
            <a:ext cx="152400" cy="152400"/>
          </a:xfrm>
          <a:prstGeom prst="rect">
            <a:avLst/>
          </a:prstGeom>
        </p:spPr>
      </p:pic>
      <p:pic>
        <p:nvPicPr>
          <p:cNvPr id="41" name="Image 11" descr="/var/folders/1y/yzhkrds14j1gm67qjvlds8tm7vvy2b/T/icon-icon-f43zzxfsx-176783640472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1990" y="3705225"/>
            <a:ext cx="152400" cy="152400"/>
          </a:xfrm>
          <a:prstGeom prst="rect">
            <a:avLst/>
          </a:prstGeom>
        </p:spPr>
      </p:pic>
      <p:sp>
        <p:nvSpPr>
          <p:cNvPr id="42" name="Text 28"/>
          <p:cNvSpPr/>
          <p:nvPr/>
        </p:nvSpPr>
        <p:spPr>
          <a:xfrm>
            <a:off x="7604671" y="3967163"/>
            <a:ext cx="1618923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디지털 키</a:t>
            </a:r>
            <a:endParaRPr lang="en-US" sz="1200" dirty="0"/>
          </a:p>
        </p:txBody>
      </p:sp>
      <p:sp>
        <p:nvSpPr>
          <p:cNvPr id="43" name="Text 29"/>
          <p:cNvSpPr/>
          <p:nvPr/>
        </p:nvSpPr>
        <p:spPr>
          <a:xfrm>
            <a:off x="8949273" y="3967163"/>
            <a:ext cx="1076295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버전</a:t>
            </a:r>
            <a:endParaRPr lang="en-US" sz="1200" dirty="0"/>
          </a:p>
        </p:txBody>
      </p:sp>
      <p:sp>
        <p:nvSpPr>
          <p:cNvPr id="44" name="Text 30"/>
          <p:cNvSpPr/>
          <p:nvPr/>
        </p:nvSpPr>
        <p:spPr>
          <a:xfrm>
            <a:off x="9842689" y="3967163"/>
            <a:ext cx="1831151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디지털 키 2</a:t>
            </a:r>
            <a:endParaRPr lang="en-US" sz="1200" dirty="0"/>
          </a:p>
        </p:txBody>
      </p:sp>
      <p:sp>
        <p:nvSpPr>
          <p:cNvPr id="45" name="Text 31"/>
          <p:cNvSpPr/>
          <p:nvPr/>
        </p:nvSpPr>
        <p:spPr>
          <a:xfrm>
            <a:off x="7604671" y="4357688"/>
            <a:ext cx="1618923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빌트인 캠</a:t>
            </a:r>
            <a:endParaRPr lang="en-US" sz="1200" dirty="0"/>
          </a:p>
        </p:txBody>
      </p:sp>
      <p:sp>
        <p:nvSpPr>
          <p:cNvPr id="46" name="Text 32"/>
          <p:cNvSpPr/>
          <p:nvPr/>
        </p:nvSpPr>
        <p:spPr>
          <a:xfrm>
            <a:off x="8949273" y="4357688"/>
            <a:ext cx="1076295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버전</a:t>
            </a:r>
            <a:endParaRPr lang="en-US" sz="1200" dirty="0"/>
          </a:p>
        </p:txBody>
      </p:sp>
      <p:sp>
        <p:nvSpPr>
          <p:cNvPr id="47" name="Text 33"/>
          <p:cNvSpPr/>
          <p:nvPr/>
        </p:nvSpPr>
        <p:spPr>
          <a:xfrm>
            <a:off x="9842689" y="4357688"/>
            <a:ext cx="1831151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빌트인 캠 2</a:t>
            </a:r>
            <a:endParaRPr lang="en-US" sz="1200" dirty="0"/>
          </a:p>
        </p:txBody>
      </p:sp>
      <p:sp>
        <p:nvSpPr>
          <p:cNvPr id="48" name="Text 34"/>
          <p:cNvSpPr/>
          <p:nvPr/>
        </p:nvSpPr>
        <p:spPr>
          <a:xfrm>
            <a:off x="7604671" y="4972050"/>
            <a:ext cx="43755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실질적 가치 평가</a:t>
            </a:r>
            <a:endParaRPr lang="en-US" sz="1350" dirty="0"/>
          </a:p>
        </p:txBody>
      </p:sp>
      <p:pic>
        <p:nvPicPr>
          <p:cNvPr id="49" name="Image 12" descr="/var/folders/1y/yzhkrds14j1gm67qjvlds8tm7vvy2b/T/icon-bg-icon-xpnc4ip7l-176783640476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4671" y="5314950"/>
            <a:ext cx="304800" cy="304800"/>
          </a:xfrm>
          <a:prstGeom prst="rect">
            <a:avLst/>
          </a:prstGeom>
        </p:spPr>
      </p:pic>
      <p:sp>
        <p:nvSpPr>
          <p:cNvPr id="50" name="Text 35"/>
          <p:cNvSpPr/>
          <p:nvPr/>
        </p:nvSpPr>
        <p:spPr>
          <a:xfrm>
            <a:off x="7985671" y="5314950"/>
            <a:ext cx="17335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K9은 고급스러운 승차감과 플래그십 세단의 품격 제공</a:t>
            </a:r>
            <a:endParaRPr lang="en-US" sz="1050" dirty="0"/>
          </a:p>
        </p:txBody>
      </p:sp>
      <p:pic>
        <p:nvPicPr>
          <p:cNvPr id="51" name="Image 13" descr="/var/folders/1y/yzhkrds14j1gm67qjvlds8tm7vvy2b/T/icon-bg-icon-e7imoc5uh-176783640480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0611" y="5314950"/>
            <a:ext cx="304800" cy="304800"/>
          </a:xfrm>
          <a:prstGeom prst="rect">
            <a:avLst/>
          </a:prstGeom>
        </p:spPr>
      </p:pic>
      <p:sp>
        <p:nvSpPr>
          <p:cNvPr id="52" name="Text 36"/>
          <p:cNvSpPr/>
          <p:nvPr/>
        </p:nvSpPr>
        <p:spPr>
          <a:xfrm>
            <a:off x="10031611" y="5314950"/>
            <a:ext cx="173366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최신 기술과 우수한 연비 효율성</a:t>
            </a:r>
            <a:endParaRPr lang="en-US" sz="1050" dirty="0"/>
          </a:p>
        </p:txBody>
      </p:sp>
      <p:pic>
        <p:nvPicPr>
          <p:cNvPr id="53" name="Image 14" descr="/var/folders/1y/yzhkrds14j1gm67qjvlds8tm7vvy2b/T/icon-bg-icon-uiehtwh79-176783640483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4671" y="5810250"/>
            <a:ext cx="304800" cy="304800"/>
          </a:xfrm>
          <a:prstGeom prst="rect">
            <a:avLst/>
          </a:prstGeom>
        </p:spPr>
      </p:pic>
      <p:sp>
        <p:nvSpPr>
          <p:cNvPr id="54" name="Text 37"/>
          <p:cNvSpPr/>
          <p:nvPr/>
        </p:nvSpPr>
        <p:spPr>
          <a:xfrm>
            <a:off x="7985671" y="5810250"/>
            <a:ext cx="17335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K9은 넓고 안락한 실내공간으로 뒷좌석 편의성 우수</a:t>
            </a:r>
            <a:endParaRPr lang="en-US" sz="1050" dirty="0"/>
          </a:p>
        </p:txBody>
      </p:sp>
      <p:pic>
        <p:nvPicPr>
          <p:cNvPr id="55" name="Image 15" descr="/var/folders/1y/yzhkrds14j1gm67qjvlds8tm7vvy2b/T/icon-bg-icon-n1hbas0k7-176783640487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0611" y="5810250"/>
            <a:ext cx="304800" cy="304800"/>
          </a:xfrm>
          <a:prstGeom prst="rect">
            <a:avLst/>
          </a:prstGeom>
        </p:spPr>
      </p:pic>
      <p:sp>
        <p:nvSpPr>
          <p:cNvPr id="56" name="Text 38"/>
          <p:cNvSpPr/>
          <p:nvPr/>
        </p:nvSpPr>
        <p:spPr>
          <a:xfrm>
            <a:off x="10031611" y="5810250"/>
            <a:ext cx="173366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그랜저는 더 발전된 운전자 보조 시스템 탑재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9fxfqo7gc-176783640776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248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내구성 및 신뢰성 비교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중고차 K9의 보증기간 잔여여부와 신차 그랜저 하이브리드의 보증혜택 비교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11277600" cy="2705100"/>
          </a:xfrm>
          <a:prstGeom prst="roundRect">
            <a:avLst>
              <a:gd name="adj" fmla="val 422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5800" y="1676400"/>
            <a:ext cx="11902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보증 기간 비교</a:t>
            </a:r>
            <a:endParaRPr lang="en-US" sz="1500" dirty="0"/>
          </a:p>
        </p:txBody>
      </p:sp>
      <p:pic>
        <p:nvPicPr>
          <p:cNvPr id="7" name="Image 1" descr="/var/folders/1y/yzhkrds14j1gm67qjvlds8tm7vvy2b/T/icon-svg-bbbk5ms3w-176783640798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95500"/>
            <a:ext cx="10820400" cy="18288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57200" y="4381500"/>
            <a:ext cx="5524500" cy="3124200"/>
          </a:xfrm>
          <a:prstGeom prst="roundRect">
            <a:avLst>
              <a:gd name="adj" fmla="val 365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9" name="Image 2" descr="/var/folders/1y/yzhkrds14j1gm67qjvlds8tm7vvy2b/T/icon-bg-icon-zw1mlqmhw-176783640804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610100"/>
            <a:ext cx="419100" cy="495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57300" y="4705350"/>
            <a:ext cx="24389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(4만km)</a:t>
            </a:r>
            <a:endParaRPr lang="en-US" sz="1800" dirty="0"/>
          </a:p>
        </p:txBody>
      </p:sp>
      <p:pic>
        <p:nvPicPr>
          <p:cNvPr id="11" name="Image 3" descr="/var/folders/1y/yzhkrds14j1gm67qjvlds8tm7vvy2b/T/icon-icon-xexhlxx9a-176783640808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95900"/>
            <a:ext cx="152400" cy="1524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2500" y="5257800"/>
            <a:ext cx="24551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부품 보증 (3년/6만km)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952500" y="5486400"/>
            <a:ext cx="2455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시점에 따라 만료되었을 가능성 있음</a:t>
            </a:r>
            <a:endParaRPr lang="en-US" sz="1050" dirty="0"/>
          </a:p>
        </p:txBody>
      </p:sp>
      <p:pic>
        <p:nvPicPr>
          <p:cNvPr id="14" name="Image 4" descr="/var/folders/1y/yzhkrds14j1gm67qjvlds8tm7vvy2b/T/icon-icon-06th6l01c-176783640812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9300"/>
            <a:ext cx="152400" cy="1524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52500" y="5791200"/>
            <a:ext cx="27379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엔진/동력계통 보증 (5년/10만km)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952500" y="6019800"/>
            <a:ext cx="27379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아직 유효하나 주행거리 증가에 따라 만료 예정</a:t>
            </a:r>
            <a:endParaRPr lang="en-US" sz="1050" dirty="0"/>
          </a:p>
        </p:txBody>
      </p:sp>
      <p:pic>
        <p:nvPicPr>
          <p:cNvPr id="17" name="Image 5" descr="/var/folders/1y/yzhkrds14j1gm67qjvlds8tm7vvy2b/T/icon-icon-5915o5t5c-176783640816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362700"/>
            <a:ext cx="152400" cy="1524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52500" y="6324600"/>
            <a:ext cx="5027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수리비용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952500" y="6553200"/>
            <a:ext cx="47990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타이어 교체 (약 100만원), 브레이크 패드 (약 15~20만원) 등 소모품 교체 시기 도래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6210300" y="4381500"/>
            <a:ext cx="5524500" cy="3124200"/>
          </a:xfrm>
          <a:prstGeom prst="roundRect">
            <a:avLst>
              <a:gd name="adj" fmla="val 365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1" name="Image 6" descr="/var/folders/1y/yzhkrds14j1gm67qjvlds8tm7vvy2b/T/icon-bg-icon-bks5wxwxz-176783640819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4610100"/>
            <a:ext cx="419100" cy="4953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010400" y="4705350"/>
            <a:ext cx="2587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(신차)</a:t>
            </a:r>
            <a:endParaRPr lang="en-US" sz="1800" dirty="0"/>
          </a:p>
        </p:txBody>
      </p:sp>
      <p:pic>
        <p:nvPicPr>
          <p:cNvPr id="23" name="Image 7" descr="/var/folders/1y/yzhkrds14j1gm67qjvlds8tm7vvy2b/T/icon-icon-vc5gdtg3u-176783640822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5295900"/>
            <a:ext cx="152400" cy="152400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6705600" y="5257800"/>
            <a:ext cx="23457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차체/일반 부품 보증 (3년/6만km)</a:t>
            </a:r>
            <a:endParaRPr lang="en-US" sz="1200" dirty="0"/>
          </a:p>
        </p:txBody>
      </p:sp>
      <p:sp>
        <p:nvSpPr>
          <p:cNvPr id="25" name="Text 15"/>
          <p:cNvSpPr/>
          <p:nvPr/>
        </p:nvSpPr>
        <p:spPr>
          <a:xfrm>
            <a:off x="6705600" y="5486400"/>
            <a:ext cx="23457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신차 구매로 전체 보증기간 적용</a:t>
            </a:r>
            <a:endParaRPr lang="en-US" sz="1050" dirty="0"/>
          </a:p>
        </p:txBody>
      </p:sp>
      <p:pic>
        <p:nvPicPr>
          <p:cNvPr id="26" name="Image 8" descr="/var/folders/1y/yzhkrds14j1gm67qjvlds8tm7vvy2b/T/icon-icon-mz5yxgaxx-176783640826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5829300"/>
            <a:ext cx="152400" cy="15240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6705600" y="5791200"/>
            <a:ext cx="239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엔진/동력계통 보증 (5년/10만km)</a:t>
            </a:r>
            <a:endParaRPr lang="en-US" sz="1200" dirty="0"/>
          </a:p>
        </p:txBody>
      </p:sp>
      <p:sp>
        <p:nvSpPr>
          <p:cNvPr id="28" name="Text 17"/>
          <p:cNvSpPr/>
          <p:nvPr/>
        </p:nvSpPr>
        <p:spPr>
          <a:xfrm>
            <a:off x="6705600" y="6019800"/>
            <a:ext cx="2390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신차 구매로 전체 보증기간 적용</a:t>
            </a:r>
            <a:endParaRPr lang="en-US" sz="1050" dirty="0"/>
          </a:p>
        </p:txBody>
      </p:sp>
      <p:pic>
        <p:nvPicPr>
          <p:cNvPr id="29" name="Image 9" descr="/var/folders/1y/yzhkrds14j1gm67qjvlds8tm7vvy2b/T/icon-icon-dpn6e89av-176783640830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6362700"/>
            <a:ext cx="171450" cy="15240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6724650" y="6324600"/>
            <a:ext cx="26002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전용 부품 (10년/20만km)</a:t>
            </a:r>
            <a:endParaRPr lang="en-US" sz="1200" dirty="0"/>
          </a:p>
        </p:txBody>
      </p:sp>
      <p:sp>
        <p:nvSpPr>
          <p:cNvPr id="31" name="Text 19"/>
          <p:cNvSpPr/>
          <p:nvPr/>
        </p:nvSpPr>
        <p:spPr>
          <a:xfrm>
            <a:off x="6724650" y="6553200"/>
            <a:ext cx="26002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배터리, 모터 등 고가 부품에 대한 장기 보증</a:t>
            </a:r>
            <a:endParaRPr lang="en-US" sz="1050" dirty="0"/>
          </a:p>
        </p:txBody>
      </p:sp>
      <p:pic>
        <p:nvPicPr>
          <p:cNvPr id="32" name="Image 10" descr="/var/folders/1y/yzhkrds14j1gm67qjvlds8tm7vvy2b/T/icon-icon-h2mbyd2dg-176783640834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6896100"/>
            <a:ext cx="152400" cy="15240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6705600" y="6858000"/>
            <a:ext cx="45336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수리비용</a:t>
            </a:r>
            <a:endParaRPr lang="en-US" sz="1200" dirty="0"/>
          </a:p>
        </p:txBody>
      </p:sp>
      <p:sp>
        <p:nvSpPr>
          <p:cNvPr id="34" name="Text 21"/>
          <p:cNvSpPr/>
          <p:nvPr/>
        </p:nvSpPr>
        <p:spPr>
          <a:xfrm>
            <a:off x="6705600" y="7086600"/>
            <a:ext cx="432757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소모품 교체 외 예상치 못한 수리비 발생 가능성 낮음 (연간 약 20만원)</a:t>
            </a:r>
            <a:endParaRPr lang="en-US" sz="1050" dirty="0"/>
          </a:p>
        </p:txBody>
      </p:sp>
      <p:sp>
        <p:nvSpPr>
          <p:cNvPr id="35" name="Text 22"/>
          <p:cNvSpPr/>
          <p:nvPr/>
        </p:nvSpPr>
        <p:spPr>
          <a:xfrm>
            <a:off x="457200" y="7734300"/>
            <a:ext cx="11277600" cy="20574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6" name="Text 23"/>
          <p:cNvSpPr/>
          <p:nvPr/>
        </p:nvSpPr>
        <p:spPr>
          <a:xfrm>
            <a:off x="685800" y="7962900"/>
            <a:ext cx="113614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신뢰성 주요 고려사항</a:t>
            </a:r>
            <a:endParaRPr lang="en-US" sz="1500" dirty="0"/>
          </a:p>
        </p:txBody>
      </p:sp>
      <p:sp>
        <p:nvSpPr>
          <p:cNvPr id="37" name="Text 24"/>
          <p:cNvSpPr/>
          <p:nvPr/>
        </p:nvSpPr>
        <p:spPr>
          <a:xfrm>
            <a:off x="685800" y="8382000"/>
            <a:ext cx="58254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endParaRPr lang="en-US" sz="1350" dirty="0"/>
          </a:p>
        </p:txBody>
      </p:sp>
      <p:pic>
        <p:nvPicPr>
          <p:cNvPr id="38" name="Image 11" descr="/var/folders/1y/yzhkrds14j1gm67qjvlds8tm7vvy2b/T/icon-icon-6ls3t9qst-176783640838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8763000"/>
            <a:ext cx="152400" cy="152400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914400" y="8724900"/>
            <a:ext cx="37663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이전 소유자의 운전/관리 습관에 따른 잠재적 문제 가능성</a:t>
            </a:r>
            <a:endParaRPr lang="en-US" sz="1200" dirty="0"/>
          </a:p>
        </p:txBody>
      </p:sp>
      <p:pic>
        <p:nvPicPr>
          <p:cNvPr id="40" name="Image 12" descr="/var/folders/1y/yzhkrds14j1gm67qjvlds8tm7vvy2b/T/icon-icon-la5nv4dp9-176783640842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9067800"/>
            <a:ext cx="171450" cy="152400"/>
          </a:xfrm>
          <a:prstGeom prst="rect">
            <a:avLst/>
          </a:prstGeom>
        </p:spPr>
      </p:pic>
      <p:sp>
        <p:nvSpPr>
          <p:cNvPr id="41" name="Text 26"/>
          <p:cNvSpPr/>
          <p:nvPr/>
        </p:nvSpPr>
        <p:spPr>
          <a:xfrm>
            <a:off x="933450" y="9029700"/>
            <a:ext cx="35956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4만km 시점은 주요 소모품 교체 주기가 다가오는 시기</a:t>
            </a:r>
            <a:endParaRPr lang="en-US" sz="1200" dirty="0"/>
          </a:p>
        </p:txBody>
      </p:sp>
      <p:pic>
        <p:nvPicPr>
          <p:cNvPr id="42" name="Image 13" descr="/var/folders/1y/yzhkrds14j1gm67qjvlds8tm7vvy2b/T/icon-icon-mvog0kzvy-176783640845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9372600"/>
            <a:ext cx="190500" cy="152400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952500" y="9334500"/>
            <a:ext cx="29079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보증 기간 이후 고장 발생 시 비용 부담 증가</a:t>
            </a:r>
            <a:endParaRPr lang="en-US" sz="1200" dirty="0"/>
          </a:p>
        </p:txBody>
      </p:sp>
      <p:sp>
        <p:nvSpPr>
          <p:cNvPr id="44" name="Text 28"/>
          <p:cNvSpPr/>
          <p:nvPr/>
        </p:nvSpPr>
        <p:spPr>
          <a:xfrm>
            <a:off x="6210300" y="8382000"/>
            <a:ext cx="55606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350" dirty="0"/>
          </a:p>
        </p:txBody>
      </p:sp>
      <p:pic>
        <p:nvPicPr>
          <p:cNvPr id="45" name="Image 14" descr="/var/folders/1y/yzhkrds14j1gm67qjvlds8tm7vvy2b/T/icon-icon-k0sjcl67e-176783640848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8763000"/>
            <a:ext cx="152400" cy="152400"/>
          </a:xfrm>
          <a:prstGeom prst="rect">
            <a:avLst/>
          </a:prstGeom>
        </p:spPr>
      </p:pic>
      <p:sp>
        <p:nvSpPr>
          <p:cNvPr id="46" name="Text 29"/>
          <p:cNvSpPr/>
          <p:nvPr/>
        </p:nvSpPr>
        <p:spPr>
          <a:xfrm>
            <a:off x="6438900" y="8724900"/>
            <a:ext cx="36516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부품이 신품으로 초기 몇 년간 고장 확률 매우 낮음</a:t>
            </a:r>
            <a:endParaRPr lang="en-US" sz="1200" dirty="0"/>
          </a:p>
        </p:txBody>
      </p:sp>
      <p:pic>
        <p:nvPicPr>
          <p:cNvPr id="47" name="Image 15" descr="/var/folders/1y/yzhkrds14j1gm67qjvlds8tm7vvy2b/T/icon-icon-s2vqf1xsj-176783640853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9067800"/>
            <a:ext cx="152400" cy="152400"/>
          </a:xfrm>
          <a:prstGeom prst="rect">
            <a:avLst/>
          </a:prstGeom>
        </p:spPr>
      </p:pic>
      <p:sp>
        <p:nvSpPr>
          <p:cNvPr id="48" name="Text 30"/>
          <p:cNvSpPr/>
          <p:nvPr/>
        </p:nvSpPr>
        <p:spPr>
          <a:xfrm>
            <a:off x="6438900" y="9029700"/>
            <a:ext cx="35864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시스템 핵심 부품 10년/20만km 장기 보증</a:t>
            </a:r>
            <a:endParaRPr lang="en-US" sz="1200" dirty="0"/>
          </a:p>
        </p:txBody>
      </p:sp>
      <p:pic>
        <p:nvPicPr>
          <p:cNvPr id="49" name="Image 16" descr="/var/folders/1y/yzhkrds14j1gm67qjvlds8tm7vvy2b/T/icon-icon-i1n35n1z5-176783640857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9372600"/>
            <a:ext cx="152400" cy="152400"/>
          </a:xfrm>
          <a:prstGeom prst="rect">
            <a:avLst/>
          </a:prstGeom>
        </p:spPr>
      </p:pic>
      <p:sp>
        <p:nvSpPr>
          <p:cNvPr id="50" name="Text 31"/>
          <p:cNvSpPr/>
          <p:nvPr/>
        </p:nvSpPr>
        <p:spPr>
          <a:xfrm>
            <a:off x="6438900" y="9334500"/>
            <a:ext cx="40837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정기적인 소모품 교체 외 예상치 못한 수리비 발생 가능성 낮음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1uliaqsc8-176783641156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305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결정을 위한 체크리스트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비용, 유지비, 사용 목적, 선호도 등 구매 결정 시 고려해야 할 핵심 요소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7366099" cy="13716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976312" y="1638300"/>
            <a:ext cx="73221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</a:t>
            </a:r>
            <a:endParaRPr lang="en-US" sz="1500" dirty="0"/>
          </a:p>
        </p:txBody>
      </p:sp>
      <p:pic>
        <p:nvPicPr>
          <p:cNvPr id="7" name="Image 1" descr="/var/folders/1y/yzhkrds14j1gm67qjvlds8tm7vvy2b/T/icon-icon-t9rwa1o6s-176783641179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76400"/>
            <a:ext cx="214313" cy="190500"/>
          </a:xfrm>
          <a:prstGeom prst="rect">
            <a:avLst/>
          </a:prstGeom>
        </p:spPr>
      </p:pic>
      <p:pic>
        <p:nvPicPr>
          <p:cNvPr id="8" name="Image 2" descr="/var/folders/1y/yzhkrds14j1gm67qjvlds8tm7vvy2b/T/icon-icon-ha92w7u9q-176783641183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133600"/>
            <a:ext cx="171450" cy="2667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550" y="2095500"/>
            <a:ext cx="2617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971550" y="2324100"/>
            <a:ext cx="25627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부담이 적음 (약 4,500만원)</a:t>
            </a:r>
            <a:endParaRPr lang="en-US" sz="1200" dirty="0"/>
          </a:p>
        </p:txBody>
      </p:sp>
      <p:pic>
        <p:nvPicPr>
          <p:cNvPr id="11" name="Image 3" descr="/var/folders/1y/yzhkrds14j1gm67qjvlds8tm7vvy2b/T/icon-icon-dbx1i06r6-176783641188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50" y="2133600"/>
            <a:ext cx="171450" cy="2667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540300" y="2095500"/>
            <a:ext cx="24225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4540300" y="2324100"/>
            <a:ext cx="24225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부담이 큼 (약 5,055만원)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57200" y="2971800"/>
            <a:ext cx="7366099" cy="13716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9"/>
          <p:cNvSpPr/>
          <p:nvPr/>
        </p:nvSpPr>
        <p:spPr>
          <a:xfrm>
            <a:off x="952500" y="3162300"/>
            <a:ext cx="73483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유지 비용</a:t>
            </a:r>
            <a:endParaRPr lang="en-US" sz="1500" dirty="0"/>
          </a:p>
        </p:txBody>
      </p:sp>
      <p:pic>
        <p:nvPicPr>
          <p:cNvPr id="16" name="Image 4" descr="/var/folders/1y/yzhkrds14j1gm67qjvlds8tm7vvy2b/T/icon-icon-1tp5nytlq-176783641195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200400"/>
            <a:ext cx="190500" cy="190500"/>
          </a:xfrm>
          <a:prstGeom prst="rect">
            <a:avLst/>
          </a:prstGeom>
        </p:spPr>
      </p:pic>
      <p:pic>
        <p:nvPicPr>
          <p:cNvPr id="17" name="Image 5" descr="/var/folders/1y/yzhkrds14j1gm67qjvlds8tm7vvy2b/T/icon-icon-3s0rhdzou-176783641199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3657600"/>
            <a:ext cx="171450" cy="2667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71550" y="3619500"/>
            <a:ext cx="31915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971550" y="3848100"/>
            <a:ext cx="30842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유지비 약 680만원 (5년간 약 3,400만원)</a:t>
            </a:r>
            <a:endParaRPr lang="en-US" sz="1200" dirty="0"/>
          </a:p>
        </p:txBody>
      </p:sp>
      <p:pic>
        <p:nvPicPr>
          <p:cNvPr id="20" name="Image 6" descr="/var/folders/1y/yzhkrds14j1gm67qjvlds8tm7vvy2b/T/icon-icon-xppv4drud-176783641203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650" y="3657600"/>
            <a:ext cx="171450" cy="2667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540300" y="3619500"/>
            <a:ext cx="30842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22" name="Text 13"/>
          <p:cNvSpPr/>
          <p:nvPr/>
        </p:nvSpPr>
        <p:spPr>
          <a:xfrm>
            <a:off x="4540300" y="3848100"/>
            <a:ext cx="30842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유지비 약 265만원 (5년간 약 1,325만원)</a:t>
            </a:r>
            <a:endParaRPr lang="en-US" sz="1200" dirty="0"/>
          </a:p>
        </p:txBody>
      </p:sp>
      <p:sp>
        <p:nvSpPr>
          <p:cNvPr id="23" name="Text 14"/>
          <p:cNvSpPr/>
          <p:nvPr/>
        </p:nvSpPr>
        <p:spPr>
          <a:xfrm>
            <a:off x="457200" y="4495800"/>
            <a:ext cx="7366099" cy="1600200"/>
          </a:xfrm>
          <a:prstGeom prst="roundRect">
            <a:avLst>
              <a:gd name="adj" fmla="val 47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15"/>
          <p:cNvSpPr/>
          <p:nvPr/>
        </p:nvSpPr>
        <p:spPr>
          <a:xfrm>
            <a:off x="1000125" y="4686300"/>
            <a:ext cx="69643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성능 및 편의성</a:t>
            </a:r>
            <a:endParaRPr lang="en-US" sz="1500" dirty="0"/>
          </a:p>
        </p:txBody>
      </p:sp>
      <p:pic>
        <p:nvPicPr>
          <p:cNvPr id="25" name="Image 7" descr="/var/folders/1y/yzhkrds14j1gm67qjvlds8tm7vvy2b/T/icon-icon-538p7o696-176783641210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724400"/>
            <a:ext cx="238125" cy="190500"/>
          </a:xfrm>
          <a:prstGeom prst="rect">
            <a:avLst/>
          </a:prstGeom>
        </p:spPr>
      </p:pic>
      <p:pic>
        <p:nvPicPr>
          <p:cNvPr id="26" name="Image 8" descr="/var/folders/1y/yzhkrds14j1gm67qjvlds8tm7vvy2b/T/icon-icon-o8ho0x885-176783641213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5181600"/>
            <a:ext cx="171450" cy="26670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971550" y="5143500"/>
            <a:ext cx="33179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28" name="Text 17"/>
          <p:cNvSpPr/>
          <p:nvPr/>
        </p:nvSpPr>
        <p:spPr>
          <a:xfrm>
            <a:off x="971550" y="5372100"/>
            <a:ext cx="31991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V6 엔진 (315마력), 안정적 고속 주행, 고급스러운 실내</a:t>
            </a:r>
            <a:endParaRPr lang="en-US" sz="1200" dirty="0"/>
          </a:p>
        </p:txBody>
      </p:sp>
      <p:pic>
        <p:nvPicPr>
          <p:cNvPr id="29" name="Image 9" descr="/var/folders/1y/yzhkrds14j1gm67qjvlds8tm7vvy2b/T/icon-icon-pio3aj832-176783641218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650" y="5181600"/>
            <a:ext cx="171450" cy="26670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4540300" y="5143500"/>
            <a:ext cx="29309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31" name="Text 19"/>
          <p:cNvSpPr/>
          <p:nvPr/>
        </p:nvSpPr>
        <p:spPr>
          <a:xfrm>
            <a:off x="4540300" y="5372100"/>
            <a:ext cx="29309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기술, 뛰어난 연비 (15.7km/L), 정숙성</a:t>
            </a:r>
            <a:endParaRPr lang="en-US" sz="1200" dirty="0"/>
          </a:p>
        </p:txBody>
      </p:sp>
      <p:sp>
        <p:nvSpPr>
          <p:cNvPr id="32" name="Text 20"/>
          <p:cNvSpPr/>
          <p:nvPr/>
        </p:nvSpPr>
        <p:spPr>
          <a:xfrm>
            <a:off x="457200" y="6248400"/>
            <a:ext cx="7366099" cy="1600200"/>
          </a:xfrm>
          <a:prstGeom prst="roundRect">
            <a:avLst>
              <a:gd name="adj" fmla="val 47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21"/>
          <p:cNvSpPr/>
          <p:nvPr/>
        </p:nvSpPr>
        <p:spPr>
          <a:xfrm>
            <a:off x="952500" y="6438900"/>
            <a:ext cx="73483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내구성 및 보증</a:t>
            </a:r>
            <a:endParaRPr lang="en-US" sz="1500" dirty="0"/>
          </a:p>
        </p:txBody>
      </p:sp>
      <p:pic>
        <p:nvPicPr>
          <p:cNvPr id="34" name="Image 10" descr="/var/folders/1y/yzhkrds14j1gm67qjvlds8tm7vvy2b/T/icon-icon-4blbu8g6l-176783641225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6477000"/>
            <a:ext cx="190500" cy="190500"/>
          </a:xfrm>
          <a:prstGeom prst="rect">
            <a:avLst/>
          </a:prstGeom>
        </p:spPr>
      </p:pic>
      <p:pic>
        <p:nvPicPr>
          <p:cNvPr id="35" name="Image 11" descr="/var/folders/1y/yzhkrds14j1gm67qjvlds8tm7vvy2b/T/icon-icon-q5yn3umc0-176783641228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6934200"/>
            <a:ext cx="171450" cy="266700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971550" y="6896100"/>
            <a:ext cx="29972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37" name="Text 23"/>
          <p:cNvSpPr/>
          <p:nvPr/>
        </p:nvSpPr>
        <p:spPr>
          <a:xfrm>
            <a:off x="971550" y="7124700"/>
            <a:ext cx="2907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부품 보증 만료, 소모품 교체 시기 도래</a:t>
            </a:r>
            <a:endParaRPr lang="en-US" sz="1200" dirty="0"/>
          </a:p>
        </p:txBody>
      </p:sp>
      <p:pic>
        <p:nvPicPr>
          <p:cNvPr id="38" name="Image 12" descr="/var/folders/1y/yzhkrds14j1gm67qjvlds8tm7vvy2b/T/icon-icon-da513twp3-176783641232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650" y="6934200"/>
            <a:ext cx="171450" cy="266700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4540300" y="6896100"/>
            <a:ext cx="31991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40" name="Text 25"/>
          <p:cNvSpPr/>
          <p:nvPr/>
        </p:nvSpPr>
        <p:spPr>
          <a:xfrm>
            <a:off x="4540300" y="7124700"/>
            <a:ext cx="31991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보증 신규 적용, 하이브리드 부품 10년 보증</a:t>
            </a:r>
            <a:endParaRPr lang="en-US" sz="1200" dirty="0"/>
          </a:p>
        </p:txBody>
      </p:sp>
      <p:sp>
        <p:nvSpPr>
          <p:cNvPr id="41" name="Text 26"/>
          <p:cNvSpPr/>
          <p:nvPr/>
        </p:nvSpPr>
        <p:spPr>
          <a:xfrm>
            <a:off x="8051899" y="1447800"/>
            <a:ext cx="3682901" cy="4343400"/>
          </a:xfrm>
          <a:prstGeom prst="roundRect">
            <a:avLst>
              <a:gd name="adj" fmla="val 206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2" name="Image 13" descr="https://picture-search.skywork.ai/aippt/image/sheet/864deb4e83c2b652d2336cd6ad8415c2.jp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4299" y="1600200"/>
            <a:ext cx="3378101" cy="2179290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8204299" y="3931890"/>
            <a:ext cx="37159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 목적별 추천</a:t>
            </a:r>
            <a:endParaRPr lang="en-US" sz="1500" dirty="0"/>
          </a:p>
        </p:txBody>
      </p:sp>
      <p:pic>
        <p:nvPicPr>
          <p:cNvPr id="44" name="Image 14" descr="/var/folders/1y/yzhkrds14j1gm67qjvlds8tm7vvy2b/T/icon-bg-icon-9ntny73qx-176783641236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4299" y="4274790"/>
            <a:ext cx="266700" cy="381000"/>
          </a:xfrm>
          <a:prstGeom prst="rect">
            <a:avLst/>
          </a:prstGeom>
        </p:spPr>
      </p:pic>
      <p:sp>
        <p:nvSpPr>
          <p:cNvPr id="45" name="Text 28"/>
          <p:cNvSpPr/>
          <p:nvPr/>
        </p:nvSpPr>
        <p:spPr>
          <a:xfrm>
            <a:off x="8585299" y="4274790"/>
            <a:ext cx="317998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추천: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업무용, 의전용으로 차량의 '격'이 중요한 경우</a:t>
            </a:r>
            <a:endParaRPr lang="en-US" sz="1200" dirty="0"/>
          </a:p>
        </p:txBody>
      </p:sp>
      <p:pic>
        <p:nvPicPr>
          <p:cNvPr id="46" name="Image 15" descr="/var/folders/1y/yzhkrds14j1gm67qjvlds8tm7vvy2b/T/icon-bg-icon-05ds38j6a-176783641239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04299" y="4846290"/>
            <a:ext cx="304800" cy="381000"/>
          </a:xfrm>
          <a:prstGeom prst="rect">
            <a:avLst/>
          </a:prstGeom>
        </p:spPr>
      </p:pic>
      <p:sp>
        <p:nvSpPr>
          <p:cNvPr id="47" name="Text 29"/>
          <p:cNvSpPr/>
          <p:nvPr/>
        </p:nvSpPr>
        <p:spPr>
          <a:xfrm>
            <a:off x="8623399" y="4846290"/>
            <a:ext cx="314188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추천: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장거리 출퇴근, 연비와 최신 기술 선호</a:t>
            </a:r>
            <a:endParaRPr lang="en-US" sz="1200" dirty="0"/>
          </a:p>
        </p:txBody>
      </p:sp>
      <p:sp>
        <p:nvSpPr>
          <p:cNvPr id="48" name="Text 30"/>
          <p:cNvSpPr/>
          <p:nvPr/>
        </p:nvSpPr>
        <p:spPr>
          <a:xfrm>
            <a:off x="8051899" y="5943600"/>
            <a:ext cx="3682901" cy="1905000"/>
          </a:xfrm>
          <a:prstGeom prst="roundRect">
            <a:avLst>
              <a:gd name="adj" fmla="val 4000"/>
            </a:avLst>
          </a:prstGeom>
          <a:solidFill>
            <a:srgbClr val="F3F4F6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9" name="Text 31"/>
          <p:cNvSpPr/>
          <p:nvPr/>
        </p:nvSpPr>
        <p:spPr>
          <a:xfrm>
            <a:off x="8242399" y="6134100"/>
            <a:ext cx="36320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결정 포인트</a:t>
            </a:r>
            <a:endParaRPr lang="en-US" sz="1500" dirty="0"/>
          </a:p>
        </p:txBody>
      </p:sp>
      <p:pic>
        <p:nvPicPr>
          <p:cNvPr id="50" name="Image 16" descr="/var/folders/1y/yzhkrds14j1gm67qjvlds8tm7vvy2b/T/icon-icon-l6hai5eba-176783641242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42399" y="6553200"/>
            <a:ext cx="133350" cy="152400"/>
          </a:xfrm>
          <a:prstGeom prst="rect">
            <a:avLst/>
          </a:prstGeom>
        </p:spPr>
      </p:pic>
      <p:sp>
        <p:nvSpPr>
          <p:cNvPr id="51" name="Text 32"/>
          <p:cNvSpPr/>
          <p:nvPr/>
        </p:nvSpPr>
        <p:spPr>
          <a:xfrm>
            <a:off x="8451949" y="6515100"/>
            <a:ext cx="17058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단기 소유 계획: K9 유리</a:t>
            </a:r>
            <a:endParaRPr lang="en-US" sz="1200" dirty="0"/>
          </a:p>
        </p:txBody>
      </p:sp>
      <p:pic>
        <p:nvPicPr>
          <p:cNvPr id="52" name="Image 17" descr="/var/folders/1y/yzhkrds14j1gm67qjvlds8tm7vvy2b/T/icon-icon-gjg7yowdx-176783641246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42399" y="6858000"/>
            <a:ext cx="133350" cy="152400"/>
          </a:xfrm>
          <a:prstGeom prst="rect">
            <a:avLst/>
          </a:prstGeom>
        </p:spPr>
      </p:pic>
      <p:sp>
        <p:nvSpPr>
          <p:cNvPr id="53" name="Text 33"/>
          <p:cNvSpPr/>
          <p:nvPr/>
        </p:nvSpPr>
        <p:spPr>
          <a:xfrm>
            <a:off x="8451949" y="6819900"/>
            <a:ext cx="26821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소유 계획: 그랜저 하이브리드 유리</a:t>
            </a:r>
            <a:endParaRPr lang="en-US" sz="1200" dirty="0"/>
          </a:p>
        </p:txBody>
      </p:sp>
      <p:pic>
        <p:nvPicPr>
          <p:cNvPr id="54" name="Image 18" descr="/var/folders/1y/yzhkrds14j1gm67qjvlds8tm7vvy2b/T/icon-icon-vq563t295-176783641250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42399" y="7162800"/>
            <a:ext cx="133350" cy="152400"/>
          </a:xfrm>
          <a:prstGeom prst="rect">
            <a:avLst/>
          </a:prstGeom>
        </p:spPr>
      </p:pic>
      <p:sp>
        <p:nvSpPr>
          <p:cNvPr id="55" name="Text 34"/>
          <p:cNvSpPr/>
          <p:nvPr/>
        </p:nvSpPr>
        <p:spPr>
          <a:xfrm>
            <a:off x="8451949" y="7124700"/>
            <a:ext cx="30601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주행거리가 많을수록: 그랜저 하이브리드 유리</a:t>
            </a:r>
            <a:endParaRPr lang="en-US" sz="1200" dirty="0"/>
          </a:p>
        </p:txBody>
      </p:sp>
      <p:pic>
        <p:nvPicPr>
          <p:cNvPr id="56" name="Image 19" descr="/var/folders/1y/yzhkrds14j1gm67qjvlds8tm7vvy2b/T/icon-icon-trqnndr83-1767836412538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42399" y="7467600"/>
            <a:ext cx="133350" cy="152400"/>
          </a:xfrm>
          <a:prstGeom prst="rect">
            <a:avLst/>
          </a:prstGeom>
        </p:spPr>
      </p:pic>
      <p:sp>
        <p:nvSpPr>
          <p:cNvPr id="57" name="Text 35"/>
          <p:cNvSpPr/>
          <p:nvPr/>
        </p:nvSpPr>
        <p:spPr>
          <a:xfrm>
            <a:off x="8451949" y="7429500"/>
            <a:ext cx="19863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가치 중시: K9 유리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q90edmbol-176783641559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344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24053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비교 및 결론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중고차와 그랜저 하이브리드 신차의 총체적 비교와 소비자 유형별 최적 선택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5524500" cy="2495550"/>
          </a:xfrm>
          <a:prstGeom prst="roundRect">
            <a:avLst>
              <a:gd name="adj" fmla="val 45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1" descr="/var/folders/1y/yzhkrds14j1gm67qjvlds8tm7vvy2b/T/icon-bg-icon-kv2lxe6a3-176783641582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14450" y="1762125"/>
            <a:ext cx="2193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중고차</a:t>
            </a:r>
            <a:endParaRPr lang="en-US" sz="1800" dirty="0"/>
          </a:p>
        </p:txBody>
      </p:sp>
      <p:pic>
        <p:nvPicPr>
          <p:cNvPr id="8" name="Image 2" descr="/var/folders/1y/yzhkrds14j1gm67qjvlds8tm7vvy2b/T/icon-icon-zivoqmw5r-176783641586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05050"/>
            <a:ext cx="152400" cy="1524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14400" y="2266950"/>
            <a:ext cx="23327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비용이 약 555만원 저렴</a:t>
            </a:r>
            <a:endParaRPr lang="en-US" sz="1200" dirty="0"/>
          </a:p>
        </p:txBody>
      </p:sp>
      <p:pic>
        <p:nvPicPr>
          <p:cNvPr id="10" name="Image 3" descr="/var/folders/1y/yzhkrds14j1gm67qjvlds8tm7vvy2b/T/icon-icon-5c4owhulh-176783641590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609850"/>
            <a:ext cx="152400" cy="1524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14400" y="2571750"/>
            <a:ext cx="24141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세단의 고급스러운 승차감</a:t>
            </a:r>
            <a:endParaRPr lang="en-US" sz="1200" dirty="0"/>
          </a:p>
        </p:txBody>
      </p:sp>
      <p:pic>
        <p:nvPicPr>
          <p:cNvPr id="12" name="Image 4" descr="/var/folders/1y/yzhkrds14j1gm67qjvlds8tm7vvy2b/T/icon-icon-udjj9hfmx-17678364159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14650"/>
            <a:ext cx="152400" cy="1524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4400" y="2876550"/>
            <a:ext cx="19280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V6 엔진의 주행 감성</a:t>
            </a:r>
            <a:endParaRPr lang="en-US" sz="1200" dirty="0"/>
          </a:p>
        </p:txBody>
      </p:sp>
      <p:pic>
        <p:nvPicPr>
          <p:cNvPr id="14" name="Image 5" descr="/var/folders/1y/yzhkrds14j1gm67qjvlds8tm7vvy2b/T/icon-icon-qu9pvk91m-176783641598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219450"/>
            <a:ext cx="152400" cy="1524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14400" y="3181350"/>
            <a:ext cx="26846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약 2,075만원의 추가 유지비 발생</a:t>
            </a:r>
            <a:endParaRPr lang="en-US" sz="1200" dirty="0"/>
          </a:p>
        </p:txBody>
      </p:sp>
      <p:pic>
        <p:nvPicPr>
          <p:cNvPr id="16" name="Image 6" descr="/var/folders/1y/yzhkrds14j1gm67qjvlds8tm7vvy2b/T/icon-icon-dpibkya2x-176783641603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524250"/>
            <a:ext cx="152400" cy="1524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14400" y="3486150"/>
            <a:ext cx="18958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제조사 보증 기간 만료 임박</a:t>
            </a:r>
            <a:endParaRPr lang="en-US" sz="1200" dirty="0"/>
          </a:p>
        </p:txBody>
      </p:sp>
      <p:sp>
        <p:nvSpPr>
          <p:cNvPr id="18" name="Text 9"/>
          <p:cNvSpPr/>
          <p:nvPr/>
        </p:nvSpPr>
        <p:spPr>
          <a:xfrm>
            <a:off x="6210300" y="1447800"/>
            <a:ext cx="5524500" cy="2495550"/>
          </a:xfrm>
          <a:prstGeom prst="roundRect">
            <a:avLst>
              <a:gd name="adj" fmla="val 45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7" descr="/var/folders/1y/yzhkrds14j1gm67qjvlds8tm7vvy2b/T/icon-bg-icon-w2fu4gzig-176783641607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1676400"/>
            <a:ext cx="476250" cy="47625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067550" y="1762125"/>
            <a:ext cx="241411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800" dirty="0"/>
          </a:p>
        </p:txBody>
      </p:sp>
      <p:pic>
        <p:nvPicPr>
          <p:cNvPr id="21" name="Image 8" descr="/var/folders/1y/yzhkrds14j1gm67qjvlds8tm7vvy2b/T/icon-icon-57i1suq1d-176783641611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2305050"/>
            <a:ext cx="152400" cy="1524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667500" y="2266950"/>
            <a:ext cx="21497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415만원의 유지 비용 절감</a:t>
            </a:r>
            <a:endParaRPr lang="en-US" sz="1200" dirty="0"/>
          </a:p>
        </p:txBody>
      </p:sp>
      <p:pic>
        <p:nvPicPr>
          <p:cNvPr id="23" name="Image 9" descr="/var/folders/1y/yzhkrds14j1gm67qjvlds8tm7vvy2b/T/icon-icon-c6sa3qk4j-176783641615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609850"/>
            <a:ext cx="152400" cy="152400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6667500" y="2571750"/>
            <a:ext cx="18958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기술과 첨단 편의 기능</a:t>
            </a:r>
            <a:endParaRPr lang="en-US" sz="1200" dirty="0"/>
          </a:p>
        </p:txBody>
      </p:sp>
      <p:pic>
        <p:nvPicPr>
          <p:cNvPr id="25" name="Image 10" descr="/var/folders/1y/yzhkrds14j1gm67qjvlds8tm7vvy2b/T/icon-icon-d3qjl6c2k-176783641619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914650"/>
            <a:ext cx="152400" cy="152400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6667500" y="2876550"/>
            <a:ext cx="28000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시스템 10년/20만km 긴 보증</a:t>
            </a:r>
            <a:endParaRPr lang="en-US" sz="1200" dirty="0"/>
          </a:p>
        </p:txBody>
      </p:sp>
      <p:pic>
        <p:nvPicPr>
          <p:cNvPr id="27" name="Image 11" descr="/var/folders/1y/yzhkrds14j1gm67qjvlds8tm7vvy2b/T/icon-icon-5agz94z8b-176783641623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3219450"/>
            <a:ext cx="152400" cy="152400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6667500" y="3181350"/>
            <a:ext cx="17556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비용이 더 높음</a:t>
            </a:r>
            <a:endParaRPr lang="en-US" sz="1200" dirty="0"/>
          </a:p>
        </p:txBody>
      </p:sp>
      <p:pic>
        <p:nvPicPr>
          <p:cNvPr id="29" name="Image 12" descr="/var/folders/1y/yzhkrds14j1gm67qjvlds8tm7vvy2b/T/icon-icon-sammaof2c-176783641628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524250"/>
            <a:ext cx="152400" cy="152400"/>
          </a:xfrm>
          <a:prstGeom prst="rect">
            <a:avLst/>
          </a:prstGeom>
        </p:spPr>
      </p:pic>
      <p:sp>
        <p:nvSpPr>
          <p:cNvPr id="30" name="Text 15"/>
          <p:cNvSpPr/>
          <p:nvPr/>
        </p:nvSpPr>
        <p:spPr>
          <a:xfrm>
            <a:off x="6667500" y="3486150"/>
            <a:ext cx="21762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대비 상대적 위상 열위</a:t>
            </a:r>
            <a:endParaRPr lang="en-US" sz="1200" dirty="0"/>
          </a:p>
        </p:txBody>
      </p:sp>
      <p:sp>
        <p:nvSpPr>
          <p:cNvPr id="31" name="Text 16"/>
          <p:cNvSpPr/>
          <p:nvPr/>
        </p:nvSpPr>
        <p:spPr>
          <a:xfrm>
            <a:off x="457200" y="4171950"/>
            <a:ext cx="11277600" cy="1943100"/>
          </a:xfrm>
          <a:prstGeom prst="roundRect">
            <a:avLst>
              <a:gd name="adj" fmla="val 588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2" name="Text 17"/>
          <p:cNvSpPr/>
          <p:nvPr/>
        </p:nvSpPr>
        <p:spPr>
          <a:xfrm>
            <a:off x="685800" y="4400550"/>
            <a:ext cx="113614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소유 비용 비교</a:t>
            </a:r>
            <a:endParaRPr lang="en-US" sz="1500" dirty="0"/>
          </a:p>
        </p:txBody>
      </p:sp>
      <p:sp>
        <p:nvSpPr>
          <p:cNvPr id="33" name="Text 18"/>
          <p:cNvSpPr/>
          <p:nvPr/>
        </p:nvSpPr>
        <p:spPr>
          <a:xfrm>
            <a:off x="685800" y="4933950"/>
            <a:ext cx="28879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7,900만원</a:t>
            </a:r>
            <a:endParaRPr lang="en-US" sz="1200" dirty="0"/>
          </a:p>
        </p:txBody>
      </p:sp>
      <p:sp>
        <p:nvSpPr>
          <p:cNvPr id="34" name="Text 19"/>
          <p:cNvSpPr/>
          <p:nvPr/>
        </p:nvSpPr>
        <p:spPr>
          <a:xfrm>
            <a:off x="685800" y="5238750"/>
            <a:ext cx="28879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6,380만원</a:t>
            </a:r>
            <a:endParaRPr lang="en-US" sz="1200" dirty="0"/>
          </a:p>
        </p:txBody>
      </p:sp>
      <p:pic>
        <p:nvPicPr>
          <p:cNvPr id="35" name="Image 13" descr="/var/folders/1y/yzhkrds14j1gm67qjvlds8tm7vvy2b/T/icon-svg-z3ncxeooa-176783641632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5700" y="4819650"/>
            <a:ext cx="7810500" cy="762000"/>
          </a:xfrm>
          <a:prstGeom prst="rect">
            <a:avLst/>
          </a:prstGeom>
        </p:spPr>
      </p:pic>
      <p:sp>
        <p:nvSpPr>
          <p:cNvPr id="36" name="Text 20"/>
          <p:cNvSpPr/>
          <p:nvPr/>
        </p:nvSpPr>
        <p:spPr>
          <a:xfrm>
            <a:off x="685800" y="5695950"/>
            <a:ext cx="113614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900"/>
              </a:spcBef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비용과 5년간 유지비용(연료, 정비, 보험, 세금)을 합산한 금액</a:t>
            </a:r>
            <a:endParaRPr lang="en-US" sz="1050" dirty="0"/>
          </a:p>
        </p:txBody>
      </p:sp>
      <p:sp>
        <p:nvSpPr>
          <p:cNvPr id="37" name="Text 21"/>
          <p:cNvSpPr/>
          <p:nvPr/>
        </p:nvSpPr>
        <p:spPr>
          <a:xfrm>
            <a:off x="457200" y="6343650"/>
            <a:ext cx="118414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소비자 유형별 최적 선택</a:t>
            </a:r>
            <a:endParaRPr lang="en-US" sz="1500" dirty="0"/>
          </a:p>
        </p:txBody>
      </p:sp>
      <p:sp>
        <p:nvSpPr>
          <p:cNvPr id="38" name="Text 22"/>
          <p:cNvSpPr/>
          <p:nvPr/>
        </p:nvSpPr>
        <p:spPr>
          <a:xfrm>
            <a:off x="457200" y="67627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9" name="Image 14" descr="/var/folders/1y/yzhkrds14j1gm67qjvlds8tm7vvy2b/T/icon-bg-icon-v6chjusjk-176783641637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" y="6953250"/>
            <a:ext cx="381000" cy="457200"/>
          </a:xfrm>
          <a:prstGeom prst="rect">
            <a:avLst/>
          </a:prstGeom>
        </p:spPr>
      </p:pic>
      <p:sp>
        <p:nvSpPr>
          <p:cNvPr id="40" name="Text 23"/>
          <p:cNvSpPr/>
          <p:nvPr/>
        </p:nvSpPr>
        <p:spPr>
          <a:xfrm>
            <a:off x="1143000" y="7048500"/>
            <a:ext cx="13830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중시형</a:t>
            </a:r>
            <a:endParaRPr lang="en-US" sz="1350" dirty="0"/>
          </a:p>
        </p:txBody>
      </p:sp>
      <p:sp>
        <p:nvSpPr>
          <p:cNvPr id="41" name="Text 24"/>
          <p:cNvSpPr/>
          <p:nvPr/>
        </p:nvSpPr>
        <p:spPr>
          <a:xfrm>
            <a:off x="647700" y="752475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낮은 초기 구매 비용을 중요시하는 소비자</a:t>
            </a:r>
            <a:endParaRPr lang="en-US" sz="1200" dirty="0"/>
          </a:p>
        </p:txBody>
      </p:sp>
      <p:sp>
        <p:nvSpPr>
          <p:cNvPr id="42" name="Text 25"/>
          <p:cNvSpPr/>
          <p:nvPr/>
        </p:nvSpPr>
        <p:spPr>
          <a:xfrm>
            <a:off x="129540" y="7829550"/>
            <a:ext cx="5699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 추천</a:t>
            </a:r>
            <a:endParaRPr lang="en-US" sz="1200" dirty="0"/>
          </a:p>
        </p:txBody>
      </p:sp>
      <p:sp>
        <p:nvSpPr>
          <p:cNvPr id="43" name="Text 26"/>
          <p:cNvSpPr/>
          <p:nvPr/>
        </p:nvSpPr>
        <p:spPr>
          <a:xfrm>
            <a:off x="6172200" y="67627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4" name="Image 15" descr="/var/folders/1y/yzhkrds14j1gm67qjvlds8tm7vvy2b/T/icon-bg-icon-lir88bjt3-176783641641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6953250"/>
            <a:ext cx="381000" cy="457200"/>
          </a:xfrm>
          <a:prstGeom prst="rect">
            <a:avLst/>
          </a:prstGeom>
        </p:spPr>
      </p:pic>
      <p:sp>
        <p:nvSpPr>
          <p:cNvPr id="45" name="Text 27"/>
          <p:cNvSpPr/>
          <p:nvPr/>
        </p:nvSpPr>
        <p:spPr>
          <a:xfrm>
            <a:off x="6858000" y="7048500"/>
            <a:ext cx="15407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경제성 중시형</a:t>
            </a:r>
            <a:endParaRPr lang="en-US" sz="1350" dirty="0"/>
          </a:p>
        </p:txBody>
      </p:sp>
      <p:sp>
        <p:nvSpPr>
          <p:cNvPr id="46" name="Text 28"/>
          <p:cNvSpPr/>
          <p:nvPr/>
        </p:nvSpPr>
        <p:spPr>
          <a:xfrm>
            <a:off x="6362700" y="752475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연비와 장기 유지 비용을 중요시하는 소비자</a:t>
            </a:r>
            <a:endParaRPr lang="en-US" sz="1200" dirty="0"/>
          </a:p>
        </p:txBody>
      </p:sp>
      <p:sp>
        <p:nvSpPr>
          <p:cNvPr id="47" name="Text 29"/>
          <p:cNvSpPr/>
          <p:nvPr/>
        </p:nvSpPr>
        <p:spPr>
          <a:xfrm>
            <a:off x="6103620" y="782955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추천</a:t>
            </a:r>
            <a:endParaRPr lang="en-US" sz="1200" dirty="0"/>
          </a:p>
        </p:txBody>
      </p:sp>
      <p:sp>
        <p:nvSpPr>
          <p:cNvPr id="48" name="Text 30"/>
          <p:cNvSpPr/>
          <p:nvPr/>
        </p:nvSpPr>
        <p:spPr>
          <a:xfrm>
            <a:off x="457200" y="84010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9" name="Image 16" descr="/var/folders/1y/yzhkrds14j1gm67qjvlds8tm7vvy2b/T/icon-bg-icon-n7mg8bjj1-176783641645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" y="8591550"/>
            <a:ext cx="400050" cy="457200"/>
          </a:xfrm>
          <a:prstGeom prst="rect">
            <a:avLst/>
          </a:prstGeom>
        </p:spPr>
      </p:pic>
      <p:sp>
        <p:nvSpPr>
          <p:cNvPr id="50" name="Text 31"/>
          <p:cNvSpPr/>
          <p:nvPr/>
        </p:nvSpPr>
        <p:spPr>
          <a:xfrm>
            <a:off x="1162050" y="8686800"/>
            <a:ext cx="13830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감성 중시형</a:t>
            </a:r>
            <a:endParaRPr lang="en-US" sz="1350" dirty="0"/>
          </a:p>
        </p:txBody>
      </p:sp>
      <p:sp>
        <p:nvSpPr>
          <p:cNvPr id="51" name="Text 32"/>
          <p:cNvSpPr/>
          <p:nvPr/>
        </p:nvSpPr>
        <p:spPr>
          <a:xfrm>
            <a:off x="647700" y="916305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고급스러운 승차감과 강력한 주행 감성 선호</a:t>
            </a:r>
            <a:endParaRPr lang="en-US" sz="1200" dirty="0"/>
          </a:p>
        </p:txBody>
      </p:sp>
      <p:sp>
        <p:nvSpPr>
          <p:cNvPr id="52" name="Text 33"/>
          <p:cNvSpPr/>
          <p:nvPr/>
        </p:nvSpPr>
        <p:spPr>
          <a:xfrm>
            <a:off x="129540" y="9467850"/>
            <a:ext cx="5699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 추천</a:t>
            </a:r>
            <a:endParaRPr lang="en-US" sz="1200" dirty="0"/>
          </a:p>
        </p:txBody>
      </p:sp>
      <p:sp>
        <p:nvSpPr>
          <p:cNvPr id="53" name="Text 34"/>
          <p:cNvSpPr/>
          <p:nvPr/>
        </p:nvSpPr>
        <p:spPr>
          <a:xfrm>
            <a:off x="6172200" y="84010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54" name="Image 17" descr="/var/folders/1y/yzhkrds14j1gm67qjvlds8tm7vvy2b/T/icon-bg-icon-ha4wulh5k-176783641650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2700" y="8591550"/>
            <a:ext cx="381000" cy="457200"/>
          </a:xfrm>
          <a:prstGeom prst="rect">
            <a:avLst/>
          </a:prstGeom>
        </p:spPr>
      </p:pic>
      <p:sp>
        <p:nvSpPr>
          <p:cNvPr id="55" name="Text 35"/>
          <p:cNvSpPr/>
          <p:nvPr/>
        </p:nvSpPr>
        <p:spPr>
          <a:xfrm>
            <a:off x="6858000" y="8686800"/>
            <a:ext cx="13830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 중시형</a:t>
            </a:r>
            <a:endParaRPr lang="en-US" sz="1350" dirty="0"/>
          </a:p>
        </p:txBody>
      </p:sp>
      <p:sp>
        <p:nvSpPr>
          <p:cNvPr id="56" name="Text 36"/>
          <p:cNvSpPr/>
          <p:nvPr/>
        </p:nvSpPr>
        <p:spPr>
          <a:xfrm>
            <a:off x="6362700" y="916305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첨단 기능과 신차 보증의 안정감 선호</a:t>
            </a:r>
            <a:endParaRPr lang="en-US" sz="1200" dirty="0"/>
          </a:p>
        </p:txBody>
      </p:sp>
      <p:sp>
        <p:nvSpPr>
          <p:cNvPr id="57" name="Text 37"/>
          <p:cNvSpPr/>
          <p:nvPr/>
        </p:nvSpPr>
        <p:spPr>
          <a:xfrm>
            <a:off x="6103620" y="946785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추천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2026-01-08T01:40:16Z</dcterms:created>
  <dcterms:modified xsi:type="dcterms:W3CDTF">2026-01-08T01:40:16Z</dcterms:modified>
</cp:coreProperties>
</file>